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8" r:id="rId2"/>
    <p:sldId id="271" r:id="rId3"/>
    <p:sldId id="317" r:id="rId4"/>
    <p:sldId id="325" r:id="rId5"/>
    <p:sldId id="306" r:id="rId6"/>
    <p:sldId id="309" r:id="rId7"/>
    <p:sldId id="323" r:id="rId8"/>
    <p:sldId id="324" r:id="rId9"/>
    <p:sldId id="295" r:id="rId10"/>
    <p:sldId id="298" r:id="rId11"/>
    <p:sldId id="288" r:id="rId12"/>
    <p:sldId id="289" r:id="rId13"/>
    <p:sldId id="322" r:id="rId14"/>
    <p:sldId id="284" r:id="rId15"/>
    <p:sldId id="319" r:id="rId16"/>
    <p:sldId id="326" r:id="rId17"/>
    <p:sldId id="315" r:id="rId18"/>
    <p:sldId id="321" r:id="rId19"/>
    <p:sldId id="320" r:id="rId20"/>
    <p:sldId id="279" r:id="rId21"/>
    <p:sldId id="316"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7B"/>
    <a:srgbClr val="EC6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4660"/>
  </p:normalViewPr>
  <p:slideViewPr>
    <p:cSldViewPr showGuides="1">
      <p:cViewPr varScale="1">
        <p:scale>
          <a:sx n="108" d="100"/>
          <a:sy n="108" d="100"/>
        </p:scale>
        <p:origin x="1722" y="102"/>
      </p:cViewPr>
      <p:guideLst>
        <p:guide orient="horz" pos="2160"/>
        <p:guide pos="2880"/>
        <p:guide pos="2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CD9AB-50AB-463D-95C6-E874393BD7C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0B1D7665-887A-402F-995F-E199D29E63C2}">
      <dgm:prSet phldrT="[Texte]" phldr="0"/>
      <dgm:spPr/>
      <dgm:t>
        <a:bodyPr/>
        <a:lstStyle/>
        <a:p>
          <a:r>
            <a:rPr lang="en-US" dirty="0">
              <a:solidFill>
                <a:srgbClr val="EC6B10"/>
              </a:solidFill>
            </a:rPr>
            <a:t>Macro</a:t>
          </a:r>
          <a:endParaRPr lang="fr-FR" dirty="0">
            <a:solidFill>
              <a:srgbClr val="EC6B10"/>
            </a:solidFill>
          </a:endParaRPr>
        </a:p>
      </dgm:t>
    </dgm:pt>
    <dgm:pt modelId="{8BA731FC-2B47-42EF-9652-B3D7B9FD0D80}" type="parTrans" cxnId="{9C8BBE09-635B-49EF-A61E-22D7F3BA52B4}">
      <dgm:prSet/>
      <dgm:spPr/>
      <dgm:t>
        <a:bodyPr/>
        <a:lstStyle/>
        <a:p>
          <a:endParaRPr lang="fr-FR"/>
        </a:p>
      </dgm:t>
    </dgm:pt>
    <dgm:pt modelId="{1D0D1849-AFF1-4F39-BE3D-4D012FEF5FB0}" type="sibTrans" cxnId="{9C8BBE09-635B-49EF-A61E-22D7F3BA52B4}">
      <dgm:prSet/>
      <dgm:spPr/>
      <dgm:t>
        <a:bodyPr/>
        <a:lstStyle/>
        <a:p>
          <a:endParaRPr lang="fr-FR"/>
        </a:p>
      </dgm:t>
    </dgm:pt>
    <dgm:pt modelId="{94072DDB-6C89-4108-AF00-5C71C5C00B9D}">
      <dgm:prSet phldrT="[Texte]" phldr="0"/>
      <dgm:spPr/>
      <dgm:t>
        <a:bodyPr/>
        <a:lstStyle/>
        <a:p>
          <a:pPr>
            <a:buClr>
              <a:srgbClr val="EC6B10"/>
            </a:buClr>
            <a:buSzPct val="106000"/>
          </a:pPr>
          <a:r>
            <a:rPr lang="en-US" dirty="0" err="1">
              <a:solidFill>
                <a:srgbClr val="18277B"/>
              </a:solidFill>
            </a:rPr>
            <a:t>Politique</a:t>
          </a:r>
          <a:r>
            <a:rPr lang="en-US" dirty="0">
              <a:solidFill>
                <a:srgbClr val="18277B"/>
              </a:solidFill>
            </a:rPr>
            <a:t> </a:t>
          </a:r>
          <a:r>
            <a:rPr lang="en-US" dirty="0" err="1">
              <a:solidFill>
                <a:srgbClr val="18277B"/>
              </a:solidFill>
            </a:rPr>
            <a:t>d’amélioration</a:t>
          </a:r>
          <a:r>
            <a:rPr lang="en-US" dirty="0">
              <a:solidFill>
                <a:srgbClr val="18277B"/>
              </a:solidFill>
            </a:rPr>
            <a:t> de </a:t>
          </a:r>
          <a:r>
            <a:rPr lang="en-US" dirty="0" err="1">
              <a:solidFill>
                <a:srgbClr val="18277B"/>
              </a:solidFill>
            </a:rPr>
            <a:t>l’environnement</a:t>
          </a:r>
          <a:r>
            <a:rPr lang="en-US" dirty="0">
              <a:solidFill>
                <a:srgbClr val="18277B"/>
              </a:solidFill>
            </a:rPr>
            <a:t> des affaires, </a:t>
          </a:r>
          <a:r>
            <a:rPr lang="en-US" dirty="0" err="1">
              <a:solidFill>
                <a:srgbClr val="18277B"/>
              </a:solidFill>
            </a:rPr>
            <a:t>en</a:t>
          </a:r>
          <a:r>
            <a:rPr lang="en-US" dirty="0">
              <a:solidFill>
                <a:srgbClr val="18277B"/>
              </a:solidFill>
            </a:rPr>
            <a:t> </a:t>
          </a:r>
          <a:r>
            <a:rPr lang="en-US" dirty="0" err="1">
              <a:solidFill>
                <a:srgbClr val="18277B"/>
              </a:solidFill>
            </a:rPr>
            <a:t>particulier</a:t>
          </a:r>
          <a:r>
            <a:rPr lang="en-US" dirty="0">
              <a:solidFill>
                <a:srgbClr val="18277B"/>
              </a:solidFill>
            </a:rPr>
            <a:t> la protection des </a:t>
          </a:r>
          <a:r>
            <a:rPr lang="en-US" dirty="0" err="1">
              <a:solidFill>
                <a:srgbClr val="18277B"/>
              </a:solidFill>
            </a:rPr>
            <a:t>consommateurs</a:t>
          </a:r>
          <a:r>
            <a:rPr lang="en-US" dirty="0">
              <a:solidFill>
                <a:srgbClr val="18277B"/>
              </a:solidFill>
            </a:rPr>
            <a:t> et </a:t>
          </a:r>
          <a:r>
            <a:rPr lang="en-US" dirty="0" err="1">
              <a:solidFill>
                <a:srgbClr val="18277B"/>
              </a:solidFill>
            </a:rPr>
            <a:t>l’environnement</a:t>
          </a:r>
          <a:r>
            <a:rPr lang="en-US" dirty="0">
              <a:solidFill>
                <a:srgbClr val="18277B"/>
              </a:solidFill>
            </a:rPr>
            <a:t> reglémentaire</a:t>
          </a:r>
          <a:r>
            <a:rPr lang="en-GB" dirty="0">
              <a:solidFill>
                <a:srgbClr val="18277B"/>
              </a:solidFill>
            </a:rPr>
            <a:t> </a:t>
          </a:r>
          <a:endParaRPr lang="fr-FR" dirty="0"/>
        </a:p>
      </dgm:t>
    </dgm:pt>
    <dgm:pt modelId="{99EC8CB8-24E9-4B7A-A60D-E6790CEA630B}" type="parTrans" cxnId="{D94C3F94-E87D-40FA-AEED-742A1FF1E944}">
      <dgm:prSet/>
      <dgm:spPr/>
      <dgm:t>
        <a:bodyPr/>
        <a:lstStyle/>
        <a:p>
          <a:endParaRPr lang="fr-FR"/>
        </a:p>
      </dgm:t>
    </dgm:pt>
    <dgm:pt modelId="{DBA017B3-0799-4A5B-8B8E-9FE8D3ABF000}" type="sibTrans" cxnId="{D94C3F94-E87D-40FA-AEED-742A1FF1E944}">
      <dgm:prSet/>
      <dgm:spPr/>
      <dgm:t>
        <a:bodyPr/>
        <a:lstStyle/>
        <a:p>
          <a:endParaRPr lang="fr-FR"/>
        </a:p>
      </dgm:t>
    </dgm:pt>
    <dgm:pt modelId="{1CA45B0E-4694-4225-929F-8CBD01BE2B7B}">
      <dgm:prSet phldrT="[Texte]" phldr="0"/>
      <dgm:spPr/>
      <dgm:t>
        <a:bodyPr/>
        <a:lstStyle/>
        <a:p>
          <a:r>
            <a:rPr lang="en-US" dirty="0" err="1">
              <a:solidFill>
                <a:srgbClr val="EC6B10"/>
              </a:solidFill>
            </a:rPr>
            <a:t>Meso</a:t>
          </a:r>
          <a:endParaRPr lang="fr-FR" dirty="0">
            <a:solidFill>
              <a:srgbClr val="EC6B10"/>
            </a:solidFill>
          </a:endParaRPr>
        </a:p>
      </dgm:t>
    </dgm:pt>
    <dgm:pt modelId="{03536015-EE45-423C-B2AA-A66218CFE62D}" type="parTrans" cxnId="{81966F5B-F846-4973-A2E3-B6E53A1C871B}">
      <dgm:prSet/>
      <dgm:spPr/>
      <dgm:t>
        <a:bodyPr/>
        <a:lstStyle/>
        <a:p>
          <a:endParaRPr lang="fr-FR"/>
        </a:p>
      </dgm:t>
    </dgm:pt>
    <dgm:pt modelId="{017C1EBA-5C40-49B0-B924-3C06311975BD}" type="sibTrans" cxnId="{81966F5B-F846-4973-A2E3-B6E53A1C871B}">
      <dgm:prSet/>
      <dgm:spPr/>
      <dgm:t>
        <a:bodyPr/>
        <a:lstStyle/>
        <a:p>
          <a:endParaRPr lang="fr-FR"/>
        </a:p>
      </dgm:t>
    </dgm:pt>
    <dgm:pt modelId="{DE4FA797-C310-4886-8D0F-09C660FC4E53}">
      <dgm:prSet phldrT="[Texte]" phldr="0"/>
      <dgm:spPr/>
      <dgm:t>
        <a:bodyPr/>
        <a:lstStyle/>
        <a:p>
          <a:r>
            <a:rPr lang="en-US" dirty="0" err="1">
              <a:solidFill>
                <a:srgbClr val="18277B"/>
              </a:solidFill>
            </a:rPr>
            <a:t>Mise</a:t>
          </a:r>
          <a:r>
            <a:rPr lang="en-US" dirty="0">
              <a:solidFill>
                <a:srgbClr val="18277B"/>
              </a:solidFill>
            </a:rPr>
            <a:t> en place des infrastructures de production et de </a:t>
          </a:r>
          <a:r>
            <a:rPr lang="en-US" dirty="0" err="1">
              <a:solidFill>
                <a:srgbClr val="18277B"/>
              </a:solidFill>
            </a:rPr>
            <a:t>marché</a:t>
          </a:r>
          <a:r>
            <a:rPr lang="en-US" dirty="0">
              <a:solidFill>
                <a:srgbClr val="18277B"/>
              </a:solidFill>
            </a:rPr>
            <a:t> </a:t>
          </a:r>
          <a:r>
            <a:rPr lang="en-US" dirty="0" err="1">
              <a:solidFill>
                <a:srgbClr val="18277B"/>
              </a:solidFill>
            </a:rPr>
            <a:t>adéquates</a:t>
          </a:r>
          <a:endParaRPr lang="fr-FR" dirty="0">
            <a:solidFill>
              <a:srgbClr val="18277B"/>
            </a:solidFill>
          </a:endParaRPr>
        </a:p>
      </dgm:t>
    </dgm:pt>
    <dgm:pt modelId="{9A3E5CD3-5933-435F-B5DC-DAE1F6FD81CA}" type="parTrans" cxnId="{0A37C440-F7F8-4B3E-BF70-17990B429A3F}">
      <dgm:prSet/>
      <dgm:spPr/>
      <dgm:t>
        <a:bodyPr/>
        <a:lstStyle/>
        <a:p>
          <a:endParaRPr lang="fr-FR"/>
        </a:p>
      </dgm:t>
    </dgm:pt>
    <dgm:pt modelId="{C0C51A74-0563-4713-86B0-7A16C9E13F4C}" type="sibTrans" cxnId="{0A37C440-F7F8-4B3E-BF70-17990B429A3F}">
      <dgm:prSet/>
      <dgm:spPr/>
      <dgm:t>
        <a:bodyPr/>
        <a:lstStyle/>
        <a:p>
          <a:endParaRPr lang="fr-FR"/>
        </a:p>
      </dgm:t>
    </dgm:pt>
    <dgm:pt modelId="{7E3F5008-C212-49D8-8F32-BD3876A2F2F6}">
      <dgm:prSet phldrT="[Texte]" phldr="0"/>
      <dgm:spPr/>
      <dgm:t>
        <a:bodyPr/>
        <a:lstStyle/>
        <a:p>
          <a:r>
            <a:rPr lang="en-US" dirty="0">
              <a:solidFill>
                <a:srgbClr val="EC6B10"/>
              </a:solidFill>
            </a:rPr>
            <a:t>Micro</a:t>
          </a:r>
          <a:endParaRPr lang="fr-FR" dirty="0">
            <a:solidFill>
              <a:srgbClr val="EC6B10"/>
            </a:solidFill>
          </a:endParaRPr>
        </a:p>
      </dgm:t>
    </dgm:pt>
    <dgm:pt modelId="{167E6AE8-BA0A-4B0A-9BC5-81364FC707F9}" type="parTrans" cxnId="{FEE05E26-E0DD-4893-8B95-E4A82D695045}">
      <dgm:prSet/>
      <dgm:spPr/>
      <dgm:t>
        <a:bodyPr/>
        <a:lstStyle/>
        <a:p>
          <a:endParaRPr lang="fr-FR"/>
        </a:p>
      </dgm:t>
    </dgm:pt>
    <dgm:pt modelId="{414711EC-16D7-4E41-99A0-B2FFFBEC3BEC}" type="sibTrans" cxnId="{FEE05E26-E0DD-4893-8B95-E4A82D695045}">
      <dgm:prSet/>
      <dgm:spPr/>
      <dgm:t>
        <a:bodyPr/>
        <a:lstStyle/>
        <a:p>
          <a:endParaRPr lang="fr-FR"/>
        </a:p>
      </dgm:t>
    </dgm:pt>
    <dgm:pt modelId="{CA671C5D-7034-4F59-BF94-A5284525C738}">
      <dgm:prSet phldrT="[Texte]" phldr="0"/>
      <dgm:spPr/>
      <dgm:t>
        <a:bodyPr/>
        <a:lstStyle/>
        <a:p>
          <a:r>
            <a:rPr lang="en-US" dirty="0" err="1">
              <a:solidFill>
                <a:srgbClr val="18277B"/>
              </a:solidFill>
            </a:rPr>
            <a:t>Soutien</a:t>
          </a:r>
          <a:r>
            <a:rPr lang="en-US" dirty="0">
              <a:solidFill>
                <a:srgbClr val="18277B"/>
              </a:solidFill>
            </a:rPr>
            <a:t> aux institutions </a:t>
          </a:r>
          <a:r>
            <a:rPr lang="en-US" dirty="0" err="1">
              <a:solidFill>
                <a:srgbClr val="18277B"/>
              </a:solidFill>
            </a:rPr>
            <a:t>financières</a:t>
          </a:r>
          <a:r>
            <a:rPr lang="en-US" dirty="0">
              <a:solidFill>
                <a:srgbClr val="18277B"/>
              </a:solidFill>
            </a:rPr>
            <a:t> et aux </a:t>
          </a:r>
          <a:r>
            <a:rPr lang="en-US" dirty="0" err="1">
              <a:solidFill>
                <a:srgbClr val="18277B"/>
              </a:solidFill>
            </a:rPr>
            <a:t>entreprises</a:t>
          </a:r>
          <a:endParaRPr lang="fr-FR" dirty="0">
            <a:solidFill>
              <a:srgbClr val="18277B"/>
            </a:solidFill>
          </a:endParaRPr>
        </a:p>
      </dgm:t>
    </dgm:pt>
    <dgm:pt modelId="{017220F5-E226-460C-8EB4-2D63AD502BB5}" type="parTrans" cxnId="{3CF67CF2-2012-489F-BF78-85EC9CAAFB3E}">
      <dgm:prSet/>
      <dgm:spPr/>
      <dgm:t>
        <a:bodyPr/>
        <a:lstStyle/>
        <a:p>
          <a:endParaRPr lang="fr-FR"/>
        </a:p>
      </dgm:t>
    </dgm:pt>
    <dgm:pt modelId="{9AF49268-7198-4333-B173-BEFFD707F372}" type="sibTrans" cxnId="{3CF67CF2-2012-489F-BF78-85EC9CAAFB3E}">
      <dgm:prSet/>
      <dgm:spPr/>
      <dgm:t>
        <a:bodyPr/>
        <a:lstStyle/>
        <a:p>
          <a:endParaRPr lang="fr-FR"/>
        </a:p>
      </dgm:t>
    </dgm:pt>
    <dgm:pt modelId="{690645FB-D8EE-4CD1-A41E-A6DD672E6FEC}" type="pres">
      <dgm:prSet presAssocID="{8B6CD9AB-50AB-463D-95C6-E874393BD7CA}" presName="linearFlow" presStyleCnt="0">
        <dgm:presLayoutVars>
          <dgm:dir/>
          <dgm:animLvl val="lvl"/>
          <dgm:resizeHandles val="exact"/>
        </dgm:presLayoutVars>
      </dgm:prSet>
      <dgm:spPr/>
    </dgm:pt>
    <dgm:pt modelId="{0960BBE6-FB40-4E63-AD24-9658DE36AB89}" type="pres">
      <dgm:prSet presAssocID="{0B1D7665-887A-402F-995F-E199D29E63C2}" presName="composite" presStyleCnt="0"/>
      <dgm:spPr/>
    </dgm:pt>
    <dgm:pt modelId="{20207393-9EC8-4D9F-A5EF-7C9277406027}" type="pres">
      <dgm:prSet presAssocID="{0B1D7665-887A-402F-995F-E199D29E63C2}" presName="parentText" presStyleLbl="alignNode1" presStyleIdx="0" presStyleCnt="3">
        <dgm:presLayoutVars>
          <dgm:chMax val="1"/>
          <dgm:bulletEnabled val="1"/>
        </dgm:presLayoutVars>
      </dgm:prSet>
      <dgm:spPr/>
    </dgm:pt>
    <dgm:pt modelId="{544E6EF0-6613-4C26-AAF2-E73458D85F8A}" type="pres">
      <dgm:prSet presAssocID="{0B1D7665-887A-402F-995F-E199D29E63C2}" presName="descendantText" presStyleLbl="alignAcc1" presStyleIdx="0" presStyleCnt="3">
        <dgm:presLayoutVars>
          <dgm:bulletEnabled val="1"/>
        </dgm:presLayoutVars>
      </dgm:prSet>
      <dgm:spPr/>
    </dgm:pt>
    <dgm:pt modelId="{91FF1BB6-8198-4FF0-8BF8-1379D1FB1BC0}" type="pres">
      <dgm:prSet presAssocID="{1D0D1849-AFF1-4F39-BE3D-4D012FEF5FB0}" presName="sp" presStyleCnt="0"/>
      <dgm:spPr/>
    </dgm:pt>
    <dgm:pt modelId="{5F5421B8-D231-403E-8BC2-ED52E2826744}" type="pres">
      <dgm:prSet presAssocID="{1CA45B0E-4694-4225-929F-8CBD01BE2B7B}" presName="composite" presStyleCnt="0"/>
      <dgm:spPr/>
    </dgm:pt>
    <dgm:pt modelId="{46A2BF7F-592C-4DEE-8427-BD95E682E5B5}" type="pres">
      <dgm:prSet presAssocID="{1CA45B0E-4694-4225-929F-8CBD01BE2B7B}" presName="parentText" presStyleLbl="alignNode1" presStyleIdx="1" presStyleCnt="3">
        <dgm:presLayoutVars>
          <dgm:chMax val="1"/>
          <dgm:bulletEnabled val="1"/>
        </dgm:presLayoutVars>
      </dgm:prSet>
      <dgm:spPr/>
    </dgm:pt>
    <dgm:pt modelId="{48856047-F02A-4888-8243-290C2797D186}" type="pres">
      <dgm:prSet presAssocID="{1CA45B0E-4694-4225-929F-8CBD01BE2B7B}" presName="descendantText" presStyleLbl="alignAcc1" presStyleIdx="1" presStyleCnt="3">
        <dgm:presLayoutVars>
          <dgm:bulletEnabled val="1"/>
        </dgm:presLayoutVars>
      </dgm:prSet>
      <dgm:spPr/>
    </dgm:pt>
    <dgm:pt modelId="{DECC86A7-464F-4986-B102-90A3D880584E}" type="pres">
      <dgm:prSet presAssocID="{017C1EBA-5C40-49B0-B924-3C06311975BD}" presName="sp" presStyleCnt="0"/>
      <dgm:spPr/>
    </dgm:pt>
    <dgm:pt modelId="{0CA1B158-7708-4F6C-8A8C-6C26FF7E4355}" type="pres">
      <dgm:prSet presAssocID="{7E3F5008-C212-49D8-8F32-BD3876A2F2F6}" presName="composite" presStyleCnt="0"/>
      <dgm:spPr/>
    </dgm:pt>
    <dgm:pt modelId="{0B4E1709-783C-4A17-8C26-83256C19E6A4}" type="pres">
      <dgm:prSet presAssocID="{7E3F5008-C212-49D8-8F32-BD3876A2F2F6}" presName="parentText" presStyleLbl="alignNode1" presStyleIdx="2" presStyleCnt="3">
        <dgm:presLayoutVars>
          <dgm:chMax val="1"/>
          <dgm:bulletEnabled val="1"/>
        </dgm:presLayoutVars>
      </dgm:prSet>
      <dgm:spPr/>
    </dgm:pt>
    <dgm:pt modelId="{B9951031-11F2-45A0-AC07-6C70A0A5B18B}" type="pres">
      <dgm:prSet presAssocID="{7E3F5008-C212-49D8-8F32-BD3876A2F2F6}" presName="descendantText" presStyleLbl="alignAcc1" presStyleIdx="2" presStyleCnt="3">
        <dgm:presLayoutVars>
          <dgm:bulletEnabled val="1"/>
        </dgm:presLayoutVars>
      </dgm:prSet>
      <dgm:spPr/>
    </dgm:pt>
  </dgm:ptLst>
  <dgm:cxnLst>
    <dgm:cxn modelId="{9C8BBE09-635B-49EF-A61E-22D7F3BA52B4}" srcId="{8B6CD9AB-50AB-463D-95C6-E874393BD7CA}" destId="{0B1D7665-887A-402F-995F-E199D29E63C2}" srcOrd="0" destOrd="0" parTransId="{8BA731FC-2B47-42EF-9652-B3D7B9FD0D80}" sibTransId="{1D0D1849-AFF1-4F39-BE3D-4D012FEF5FB0}"/>
    <dgm:cxn modelId="{E37E4D16-EA20-48F6-B34A-4CAB21A1A3F0}" type="presOf" srcId="{7E3F5008-C212-49D8-8F32-BD3876A2F2F6}" destId="{0B4E1709-783C-4A17-8C26-83256C19E6A4}" srcOrd="0" destOrd="0" presId="urn:microsoft.com/office/officeart/2005/8/layout/chevron2"/>
    <dgm:cxn modelId="{FEE05E26-E0DD-4893-8B95-E4A82D695045}" srcId="{8B6CD9AB-50AB-463D-95C6-E874393BD7CA}" destId="{7E3F5008-C212-49D8-8F32-BD3876A2F2F6}" srcOrd="2" destOrd="0" parTransId="{167E6AE8-BA0A-4B0A-9BC5-81364FC707F9}" sibTransId="{414711EC-16D7-4E41-99A0-B2FFFBEC3BEC}"/>
    <dgm:cxn modelId="{3ABF803C-BFE8-4C32-A115-8949A5E3E15A}" type="presOf" srcId="{DE4FA797-C310-4886-8D0F-09C660FC4E53}" destId="{48856047-F02A-4888-8243-290C2797D186}" srcOrd="0" destOrd="0" presId="urn:microsoft.com/office/officeart/2005/8/layout/chevron2"/>
    <dgm:cxn modelId="{0A37C440-F7F8-4B3E-BF70-17990B429A3F}" srcId="{1CA45B0E-4694-4225-929F-8CBD01BE2B7B}" destId="{DE4FA797-C310-4886-8D0F-09C660FC4E53}" srcOrd="0" destOrd="0" parTransId="{9A3E5CD3-5933-435F-B5DC-DAE1F6FD81CA}" sibTransId="{C0C51A74-0563-4713-86B0-7A16C9E13F4C}"/>
    <dgm:cxn modelId="{81966F5B-F846-4973-A2E3-B6E53A1C871B}" srcId="{8B6CD9AB-50AB-463D-95C6-E874393BD7CA}" destId="{1CA45B0E-4694-4225-929F-8CBD01BE2B7B}" srcOrd="1" destOrd="0" parTransId="{03536015-EE45-423C-B2AA-A66218CFE62D}" sibTransId="{017C1EBA-5C40-49B0-B924-3C06311975BD}"/>
    <dgm:cxn modelId="{6805B25B-E01D-448A-B762-9318B70C2B56}" type="presOf" srcId="{0B1D7665-887A-402F-995F-E199D29E63C2}" destId="{20207393-9EC8-4D9F-A5EF-7C9277406027}" srcOrd="0" destOrd="0" presId="urn:microsoft.com/office/officeart/2005/8/layout/chevron2"/>
    <dgm:cxn modelId="{1386F582-0919-42AA-B3D8-850BE0C3B00E}" type="presOf" srcId="{1CA45B0E-4694-4225-929F-8CBD01BE2B7B}" destId="{46A2BF7F-592C-4DEE-8427-BD95E682E5B5}" srcOrd="0" destOrd="0" presId="urn:microsoft.com/office/officeart/2005/8/layout/chevron2"/>
    <dgm:cxn modelId="{D94C3F94-E87D-40FA-AEED-742A1FF1E944}" srcId="{0B1D7665-887A-402F-995F-E199D29E63C2}" destId="{94072DDB-6C89-4108-AF00-5C71C5C00B9D}" srcOrd="0" destOrd="0" parTransId="{99EC8CB8-24E9-4B7A-A60D-E6790CEA630B}" sibTransId="{DBA017B3-0799-4A5B-8B8E-9FE8D3ABF000}"/>
    <dgm:cxn modelId="{54FC0596-9639-474A-8705-2983198BF07B}" type="presOf" srcId="{94072DDB-6C89-4108-AF00-5C71C5C00B9D}" destId="{544E6EF0-6613-4C26-AAF2-E73458D85F8A}" srcOrd="0" destOrd="0" presId="urn:microsoft.com/office/officeart/2005/8/layout/chevron2"/>
    <dgm:cxn modelId="{0101C5AD-0C85-430C-8773-F7CD8E054D35}" type="presOf" srcId="{8B6CD9AB-50AB-463D-95C6-E874393BD7CA}" destId="{690645FB-D8EE-4CD1-A41E-A6DD672E6FEC}" srcOrd="0" destOrd="0" presId="urn:microsoft.com/office/officeart/2005/8/layout/chevron2"/>
    <dgm:cxn modelId="{7B92CDD1-E6FC-4B71-AF92-29BE55E07335}" type="presOf" srcId="{CA671C5D-7034-4F59-BF94-A5284525C738}" destId="{B9951031-11F2-45A0-AC07-6C70A0A5B18B}" srcOrd="0" destOrd="0" presId="urn:microsoft.com/office/officeart/2005/8/layout/chevron2"/>
    <dgm:cxn modelId="{3CF67CF2-2012-489F-BF78-85EC9CAAFB3E}" srcId="{7E3F5008-C212-49D8-8F32-BD3876A2F2F6}" destId="{CA671C5D-7034-4F59-BF94-A5284525C738}" srcOrd="0" destOrd="0" parTransId="{017220F5-E226-460C-8EB4-2D63AD502BB5}" sibTransId="{9AF49268-7198-4333-B173-BEFFD707F372}"/>
    <dgm:cxn modelId="{6561B03D-6972-4A78-89A8-C05B414F0522}" type="presParOf" srcId="{690645FB-D8EE-4CD1-A41E-A6DD672E6FEC}" destId="{0960BBE6-FB40-4E63-AD24-9658DE36AB89}" srcOrd="0" destOrd="0" presId="urn:microsoft.com/office/officeart/2005/8/layout/chevron2"/>
    <dgm:cxn modelId="{4DBB05FD-60FF-4945-AAA3-5AE0E1AC6ECA}" type="presParOf" srcId="{0960BBE6-FB40-4E63-AD24-9658DE36AB89}" destId="{20207393-9EC8-4D9F-A5EF-7C9277406027}" srcOrd="0" destOrd="0" presId="urn:microsoft.com/office/officeart/2005/8/layout/chevron2"/>
    <dgm:cxn modelId="{1AE82F0C-9DCF-4365-ADFD-6EF63A31BAA8}" type="presParOf" srcId="{0960BBE6-FB40-4E63-AD24-9658DE36AB89}" destId="{544E6EF0-6613-4C26-AAF2-E73458D85F8A}" srcOrd="1" destOrd="0" presId="urn:microsoft.com/office/officeart/2005/8/layout/chevron2"/>
    <dgm:cxn modelId="{12F453E9-8564-4245-B068-C4AEBBC651D3}" type="presParOf" srcId="{690645FB-D8EE-4CD1-A41E-A6DD672E6FEC}" destId="{91FF1BB6-8198-4FF0-8BF8-1379D1FB1BC0}" srcOrd="1" destOrd="0" presId="urn:microsoft.com/office/officeart/2005/8/layout/chevron2"/>
    <dgm:cxn modelId="{F985E957-1ED4-4BF9-A983-F6399F2A621F}" type="presParOf" srcId="{690645FB-D8EE-4CD1-A41E-A6DD672E6FEC}" destId="{5F5421B8-D231-403E-8BC2-ED52E2826744}" srcOrd="2" destOrd="0" presId="urn:microsoft.com/office/officeart/2005/8/layout/chevron2"/>
    <dgm:cxn modelId="{3F0580E4-344F-422A-9225-852AC82E5685}" type="presParOf" srcId="{5F5421B8-D231-403E-8BC2-ED52E2826744}" destId="{46A2BF7F-592C-4DEE-8427-BD95E682E5B5}" srcOrd="0" destOrd="0" presId="urn:microsoft.com/office/officeart/2005/8/layout/chevron2"/>
    <dgm:cxn modelId="{B54C00C7-04F3-4C72-8AF6-81101B7FA12D}" type="presParOf" srcId="{5F5421B8-D231-403E-8BC2-ED52E2826744}" destId="{48856047-F02A-4888-8243-290C2797D186}" srcOrd="1" destOrd="0" presId="urn:microsoft.com/office/officeart/2005/8/layout/chevron2"/>
    <dgm:cxn modelId="{5F1F2D40-00E8-47E9-AFFE-70CCF626B503}" type="presParOf" srcId="{690645FB-D8EE-4CD1-A41E-A6DD672E6FEC}" destId="{DECC86A7-464F-4986-B102-90A3D880584E}" srcOrd="3" destOrd="0" presId="urn:microsoft.com/office/officeart/2005/8/layout/chevron2"/>
    <dgm:cxn modelId="{9F462C4B-EF75-4C05-A040-55FAEC42BE97}" type="presParOf" srcId="{690645FB-D8EE-4CD1-A41E-A6DD672E6FEC}" destId="{0CA1B158-7708-4F6C-8A8C-6C26FF7E4355}" srcOrd="4" destOrd="0" presId="urn:microsoft.com/office/officeart/2005/8/layout/chevron2"/>
    <dgm:cxn modelId="{AACFCBAC-8582-408E-A3AA-AD86ADF41F89}" type="presParOf" srcId="{0CA1B158-7708-4F6C-8A8C-6C26FF7E4355}" destId="{0B4E1709-783C-4A17-8C26-83256C19E6A4}" srcOrd="0" destOrd="0" presId="urn:microsoft.com/office/officeart/2005/8/layout/chevron2"/>
    <dgm:cxn modelId="{B8384362-FE64-4EE1-BFF3-DDADE162F8C1}" type="presParOf" srcId="{0CA1B158-7708-4F6C-8A8C-6C26FF7E4355}" destId="{B9951031-11F2-45A0-AC07-6C70A0A5B1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5D1B4-1804-4DC2-AFC6-D07BCBEF6FD5}"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fr-FR"/>
        </a:p>
      </dgm:t>
    </dgm:pt>
    <dgm:pt modelId="{7DB9CBE2-88E9-4D98-AC92-F3974D610B82}">
      <dgm:prSet phldrT="[Texte]" phldr="0"/>
      <dgm:spPr/>
      <dgm:t>
        <a:bodyPr/>
        <a:lstStyle/>
        <a:p>
          <a:r>
            <a:rPr lang="fr-BE" b="1" dirty="0">
              <a:effectLst/>
              <a:latin typeface="Arial" panose="020B0604020202020204" pitchFamily="34" charset="0"/>
              <a:ea typeface="Calibri" panose="020F0502020204030204" pitchFamily="34" charset="0"/>
              <a:cs typeface="Times New Roman" panose="02020603050405020304" pitchFamily="18" charset="0"/>
            </a:rPr>
            <a:t>Programme pour amélioration de l’environnement des affaires et de le développement des chaînes de valeur r</a:t>
          </a:r>
          <a:r>
            <a:rPr lang="en-US" b="1" dirty="0">
              <a:effectLst/>
              <a:latin typeface="Arial" panose="020B0604020202020204" pitchFamily="34" charset="0"/>
              <a:ea typeface="Calibri" panose="020F0502020204030204" pitchFamily="34" charset="0"/>
              <a:cs typeface="Times New Roman" panose="02020603050405020304" pitchFamily="18" charset="0"/>
            </a:rPr>
            <a:t>é</a:t>
          </a:r>
          <a:r>
            <a:rPr lang="fr-BE" b="1" dirty="0" err="1">
              <a:effectLst/>
              <a:latin typeface="Arial" panose="020B0604020202020204" pitchFamily="34" charset="0"/>
              <a:ea typeface="Calibri" panose="020F0502020204030204" pitchFamily="34" charset="0"/>
              <a:cs typeface="Times New Roman" panose="02020603050405020304" pitchFamily="18" charset="0"/>
            </a:rPr>
            <a:t>gional</a:t>
          </a:r>
          <a:r>
            <a:rPr lang="en-US" b="1" dirty="0">
              <a:effectLst/>
              <a:latin typeface="Arial" panose="020B0604020202020204" pitchFamily="34" charset="0"/>
              <a:ea typeface="Calibri" panose="020F0502020204030204" pitchFamily="34" charset="0"/>
              <a:cs typeface="Times New Roman" panose="02020603050405020304" pitchFamily="18" charset="0"/>
            </a:rPr>
            <a:t>e</a:t>
          </a:r>
          <a:r>
            <a:rPr lang="fr-BE" b="1" dirty="0">
              <a:effectLst/>
              <a:latin typeface="Arial" panose="020B0604020202020204" pitchFamily="34" charset="0"/>
              <a:ea typeface="Calibri" panose="020F0502020204030204" pitchFamily="34" charset="0"/>
              <a:cs typeface="Times New Roman" panose="02020603050405020304" pitchFamily="18" charset="0"/>
            </a:rPr>
            <a:t>s</a:t>
          </a:r>
          <a:endParaRPr lang="en-US" b="1" dirty="0">
            <a:effectLst/>
            <a:latin typeface="Arial" panose="020B0604020202020204" pitchFamily="34" charset="0"/>
            <a:ea typeface="Calibri" panose="020F0502020204030204" pitchFamily="34" charset="0"/>
            <a:cs typeface="Times New Roman" panose="02020603050405020304" pitchFamily="18" charset="0"/>
          </a:endParaRPr>
        </a:p>
      </dgm:t>
    </dgm:pt>
    <dgm:pt modelId="{C35A9DDE-D691-4880-8466-BACA1758722F}" type="parTrans" cxnId="{2473CCC6-F40A-468A-A93A-0E65697AFDB3}">
      <dgm:prSet/>
      <dgm:spPr/>
      <dgm:t>
        <a:bodyPr/>
        <a:lstStyle/>
        <a:p>
          <a:endParaRPr lang="fr-FR"/>
        </a:p>
      </dgm:t>
    </dgm:pt>
    <dgm:pt modelId="{2CDEF08C-59AE-4D18-A155-3151129DDC62}" type="sibTrans" cxnId="{2473CCC6-F40A-468A-A93A-0E65697AFDB3}">
      <dgm:prSet/>
      <dgm:spPr/>
      <dgm:t>
        <a:bodyPr/>
        <a:lstStyle/>
        <a:p>
          <a:endParaRPr lang="fr-FR"/>
        </a:p>
      </dgm:t>
    </dgm:pt>
    <dgm:pt modelId="{E853A059-A2E9-47B7-B194-74B1DA65F989}">
      <dgm:prSet phldrT="[Texte]" phldr="0"/>
      <dgm:spPr/>
      <dgm:t>
        <a:bodyPr/>
        <a:lstStyle/>
        <a:p>
          <a:r>
            <a:rPr lang="fr-BE" b="1" dirty="0">
              <a:effectLst/>
              <a:latin typeface="Arial" panose="020B0604020202020204" pitchFamily="34" charset="0"/>
              <a:ea typeface="Calibri" panose="020F0502020204030204" pitchFamily="34" charset="0"/>
              <a:cs typeface="Times New Roman" panose="02020603050405020304" pitchFamily="18" charset="0"/>
            </a:rPr>
            <a:t>Programme pour l’accroissement de l’inclusion financière</a:t>
          </a:r>
          <a:endParaRPr lang="en-US" b="1" dirty="0">
            <a:effectLst/>
            <a:latin typeface="Arial" panose="020B0604020202020204" pitchFamily="34" charset="0"/>
            <a:ea typeface="Calibri" panose="020F0502020204030204" pitchFamily="34" charset="0"/>
            <a:cs typeface="Times New Roman" panose="02020603050405020304" pitchFamily="18" charset="0"/>
          </a:endParaRPr>
        </a:p>
      </dgm:t>
    </dgm:pt>
    <dgm:pt modelId="{ED7B0B90-B7C8-4A46-A372-B8E8BE5886A9}" type="parTrans" cxnId="{0B954523-A5E0-4C9D-A269-6CB41BBF6026}">
      <dgm:prSet/>
      <dgm:spPr/>
      <dgm:t>
        <a:bodyPr/>
        <a:lstStyle/>
        <a:p>
          <a:endParaRPr lang="fr-FR"/>
        </a:p>
      </dgm:t>
    </dgm:pt>
    <dgm:pt modelId="{68622A93-615F-4D5B-A42E-02B5F217A0E2}" type="sibTrans" cxnId="{0B954523-A5E0-4C9D-A269-6CB41BBF6026}">
      <dgm:prSet/>
      <dgm:spPr/>
      <dgm:t>
        <a:bodyPr/>
        <a:lstStyle/>
        <a:p>
          <a:endParaRPr lang="fr-FR"/>
        </a:p>
      </dgm:t>
    </dgm:pt>
    <dgm:pt modelId="{60017BF1-DB70-4AA3-8284-CAAF096C2FA4}">
      <dgm:prSet phldrT="[Texte]" phldr="0"/>
      <dgm:spPr/>
      <dgm:t>
        <a:bodyPr/>
        <a:lstStyle/>
        <a:p>
          <a:r>
            <a:rPr lang="fr-BE" b="1" dirty="0">
              <a:effectLst/>
              <a:latin typeface="Arial" panose="020B0604020202020204" pitchFamily="34" charset="0"/>
              <a:ea typeface="Calibri" panose="020F0502020204030204" pitchFamily="34" charset="0"/>
              <a:cs typeface="Times New Roman" panose="02020603050405020304" pitchFamily="18" charset="0"/>
            </a:rPr>
            <a:t>Programme pour le renforcement de l’accès des MPME aux financements</a:t>
          </a:r>
          <a:endParaRPr lang="fr-FR" dirty="0"/>
        </a:p>
      </dgm:t>
    </dgm:pt>
    <dgm:pt modelId="{A49B52FD-265F-45B7-9CEA-EA767B22825A}" type="parTrans" cxnId="{12A57434-EE96-4B25-B00D-0D0458498E64}">
      <dgm:prSet/>
      <dgm:spPr/>
      <dgm:t>
        <a:bodyPr/>
        <a:lstStyle/>
        <a:p>
          <a:endParaRPr lang="fr-FR"/>
        </a:p>
      </dgm:t>
    </dgm:pt>
    <dgm:pt modelId="{96A88CC4-B9EB-407F-995A-7A1C5C656764}" type="sibTrans" cxnId="{12A57434-EE96-4B25-B00D-0D0458498E64}">
      <dgm:prSet/>
      <dgm:spPr/>
      <dgm:t>
        <a:bodyPr/>
        <a:lstStyle/>
        <a:p>
          <a:endParaRPr lang="fr-FR"/>
        </a:p>
      </dgm:t>
    </dgm:pt>
    <dgm:pt modelId="{E6406E7D-9A5F-4BD0-B573-8400C225DE57}">
      <dgm:prSet phldrT="[Texte]" phldr="0"/>
      <dgm:spPr/>
      <dgm:t>
        <a:bodyPr/>
        <a:lstStyle/>
        <a:p>
          <a:r>
            <a:rPr lang="fr-BE" b="1" dirty="0">
              <a:effectLst/>
              <a:latin typeface="Arial" panose="020B0604020202020204" pitchFamily="34" charset="0"/>
              <a:ea typeface="Calibri" panose="020F0502020204030204" pitchFamily="34" charset="0"/>
              <a:cs typeface="Times New Roman" panose="02020603050405020304" pitchFamily="18" charset="0"/>
            </a:rPr>
            <a:t>Programme pour la gestion </a:t>
          </a:r>
          <a:r>
            <a:rPr lang="en-US" b="1" dirty="0">
              <a:effectLst/>
              <a:latin typeface="Arial" panose="020B0604020202020204" pitchFamily="34" charset="0"/>
              <a:ea typeface="Calibri" panose="020F0502020204030204" pitchFamily="34" charset="0"/>
              <a:cs typeface="Times New Roman" panose="02020603050405020304" pitchFamily="18" charset="0"/>
            </a:rPr>
            <a:t>et le </a:t>
          </a:r>
          <a:r>
            <a:rPr lang="en-US" b="1" dirty="0" err="1">
              <a:effectLst/>
              <a:latin typeface="Arial" panose="020B0604020202020204" pitchFamily="34" charset="0"/>
              <a:ea typeface="Calibri" panose="020F0502020204030204" pitchFamily="34" charset="0"/>
              <a:cs typeface="Times New Roman" panose="02020603050405020304" pitchFamily="18" charset="0"/>
            </a:rPr>
            <a:t>partage</a:t>
          </a:r>
          <a:r>
            <a:rPr lang="en-US" b="1" dirty="0">
              <a:effectLst/>
              <a:latin typeface="Arial" panose="020B0604020202020204" pitchFamily="34" charset="0"/>
              <a:ea typeface="Calibri" panose="020F0502020204030204" pitchFamily="34" charset="0"/>
              <a:cs typeface="Times New Roman" panose="02020603050405020304" pitchFamily="18" charset="0"/>
            </a:rPr>
            <a:t> </a:t>
          </a:r>
          <a:r>
            <a:rPr lang="fr-BE" b="1" dirty="0">
              <a:effectLst/>
              <a:latin typeface="Arial" panose="020B0604020202020204" pitchFamily="34" charset="0"/>
              <a:ea typeface="Calibri" panose="020F0502020204030204" pitchFamily="34" charset="0"/>
              <a:cs typeface="Times New Roman" panose="02020603050405020304" pitchFamily="18" charset="0"/>
            </a:rPr>
            <a:t>des connaissances sur le développement du secteur privé ACP</a:t>
          </a:r>
          <a:endParaRPr lang="fr-FR" dirty="0"/>
        </a:p>
      </dgm:t>
    </dgm:pt>
    <dgm:pt modelId="{616B6FC6-BAE9-4A98-AEA1-615D5DE2C1B8}" type="parTrans" cxnId="{8099D3B0-B9A3-4FA4-B00F-39696F0162A2}">
      <dgm:prSet/>
      <dgm:spPr/>
      <dgm:t>
        <a:bodyPr/>
        <a:lstStyle/>
        <a:p>
          <a:endParaRPr lang="fr-FR"/>
        </a:p>
      </dgm:t>
    </dgm:pt>
    <dgm:pt modelId="{CC69F37C-6A3E-4395-BCBC-5D86530B72F9}" type="sibTrans" cxnId="{8099D3B0-B9A3-4FA4-B00F-39696F0162A2}">
      <dgm:prSet/>
      <dgm:spPr/>
      <dgm:t>
        <a:bodyPr/>
        <a:lstStyle/>
        <a:p>
          <a:endParaRPr lang="fr-FR"/>
        </a:p>
      </dgm:t>
    </dgm:pt>
    <dgm:pt modelId="{2124E242-E6C2-4D61-9A18-3E3B5112AE92}" type="pres">
      <dgm:prSet presAssocID="{D965D1B4-1804-4DC2-AFC6-D07BCBEF6FD5}" presName="matrix" presStyleCnt="0">
        <dgm:presLayoutVars>
          <dgm:chMax val="1"/>
          <dgm:dir/>
          <dgm:resizeHandles val="exact"/>
        </dgm:presLayoutVars>
      </dgm:prSet>
      <dgm:spPr/>
    </dgm:pt>
    <dgm:pt modelId="{49BF8474-F8AF-4640-A1DA-9D70611945B7}" type="pres">
      <dgm:prSet presAssocID="{D965D1B4-1804-4DC2-AFC6-D07BCBEF6FD5}" presName="diamond" presStyleLbl="bgShp" presStyleIdx="0" presStyleCnt="1"/>
      <dgm:spPr/>
    </dgm:pt>
    <dgm:pt modelId="{4F00BB3A-0681-4CE6-8A04-ECD8D7BEAA04}" type="pres">
      <dgm:prSet presAssocID="{D965D1B4-1804-4DC2-AFC6-D07BCBEF6FD5}" presName="quad1" presStyleLbl="node1" presStyleIdx="0" presStyleCnt="4">
        <dgm:presLayoutVars>
          <dgm:chMax val="0"/>
          <dgm:chPref val="0"/>
          <dgm:bulletEnabled val="1"/>
        </dgm:presLayoutVars>
      </dgm:prSet>
      <dgm:spPr/>
    </dgm:pt>
    <dgm:pt modelId="{0DCB34F0-8237-4ADA-8852-F86550B2453E}" type="pres">
      <dgm:prSet presAssocID="{D965D1B4-1804-4DC2-AFC6-D07BCBEF6FD5}" presName="quad2" presStyleLbl="node1" presStyleIdx="1" presStyleCnt="4">
        <dgm:presLayoutVars>
          <dgm:chMax val="0"/>
          <dgm:chPref val="0"/>
          <dgm:bulletEnabled val="1"/>
        </dgm:presLayoutVars>
      </dgm:prSet>
      <dgm:spPr/>
    </dgm:pt>
    <dgm:pt modelId="{9FD3039A-073F-4267-A2D2-4D1B104345C4}" type="pres">
      <dgm:prSet presAssocID="{D965D1B4-1804-4DC2-AFC6-D07BCBEF6FD5}" presName="quad3" presStyleLbl="node1" presStyleIdx="2" presStyleCnt="4">
        <dgm:presLayoutVars>
          <dgm:chMax val="0"/>
          <dgm:chPref val="0"/>
          <dgm:bulletEnabled val="1"/>
        </dgm:presLayoutVars>
      </dgm:prSet>
      <dgm:spPr/>
    </dgm:pt>
    <dgm:pt modelId="{425C5013-66F4-48C0-B260-05F0829C25C5}" type="pres">
      <dgm:prSet presAssocID="{D965D1B4-1804-4DC2-AFC6-D07BCBEF6FD5}" presName="quad4" presStyleLbl="node1" presStyleIdx="3" presStyleCnt="4">
        <dgm:presLayoutVars>
          <dgm:chMax val="0"/>
          <dgm:chPref val="0"/>
          <dgm:bulletEnabled val="1"/>
        </dgm:presLayoutVars>
      </dgm:prSet>
      <dgm:spPr/>
    </dgm:pt>
  </dgm:ptLst>
  <dgm:cxnLst>
    <dgm:cxn modelId="{F37FCB1C-9505-4A48-8A8A-1F9120267FF1}" type="presOf" srcId="{E853A059-A2E9-47B7-B194-74B1DA65F989}" destId="{0DCB34F0-8237-4ADA-8852-F86550B2453E}" srcOrd="0" destOrd="0" presId="urn:microsoft.com/office/officeart/2005/8/layout/matrix3"/>
    <dgm:cxn modelId="{0B954523-A5E0-4C9D-A269-6CB41BBF6026}" srcId="{D965D1B4-1804-4DC2-AFC6-D07BCBEF6FD5}" destId="{E853A059-A2E9-47B7-B194-74B1DA65F989}" srcOrd="1" destOrd="0" parTransId="{ED7B0B90-B7C8-4A46-A372-B8E8BE5886A9}" sibTransId="{68622A93-615F-4D5B-A42E-02B5F217A0E2}"/>
    <dgm:cxn modelId="{12A57434-EE96-4B25-B00D-0D0458498E64}" srcId="{D965D1B4-1804-4DC2-AFC6-D07BCBEF6FD5}" destId="{60017BF1-DB70-4AA3-8284-CAAF096C2FA4}" srcOrd="2" destOrd="0" parTransId="{A49B52FD-265F-45B7-9CEA-EA767B22825A}" sibTransId="{96A88CC4-B9EB-407F-995A-7A1C5C656764}"/>
    <dgm:cxn modelId="{F36FFB72-8C92-412C-BFA5-5E862E686308}" type="presOf" srcId="{E6406E7D-9A5F-4BD0-B573-8400C225DE57}" destId="{425C5013-66F4-48C0-B260-05F0829C25C5}" srcOrd="0" destOrd="0" presId="urn:microsoft.com/office/officeart/2005/8/layout/matrix3"/>
    <dgm:cxn modelId="{37007E82-3128-45A9-8233-36F0090202E4}" type="presOf" srcId="{60017BF1-DB70-4AA3-8284-CAAF096C2FA4}" destId="{9FD3039A-073F-4267-A2D2-4D1B104345C4}" srcOrd="0" destOrd="0" presId="urn:microsoft.com/office/officeart/2005/8/layout/matrix3"/>
    <dgm:cxn modelId="{88B60394-FC32-494E-B1A5-963AC78C576C}" type="presOf" srcId="{7DB9CBE2-88E9-4D98-AC92-F3974D610B82}" destId="{4F00BB3A-0681-4CE6-8A04-ECD8D7BEAA04}" srcOrd="0" destOrd="0" presId="urn:microsoft.com/office/officeart/2005/8/layout/matrix3"/>
    <dgm:cxn modelId="{2995B39D-C3C5-4341-88E5-E8DECCB59965}" type="presOf" srcId="{D965D1B4-1804-4DC2-AFC6-D07BCBEF6FD5}" destId="{2124E242-E6C2-4D61-9A18-3E3B5112AE92}" srcOrd="0" destOrd="0" presId="urn:microsoft.com/office/officeart/2005/8/layout/matrix3"/>
    <dgm:cxn modelId="{8099D3B0-B9A3-4FA4-B00F-39696F0162A2}" srcId="{D965D1B4-1804-4DC2-AFC6-D07BCBEF6FD5}" destId="{E6406E7D-9A5F-4BD0-B573-8400C225DE57}" srcOrd="3" destOrd="0" parTransId="{616B6FC6-BAE9-4A98-AEA1-615D5DE2C1B8}" sibTransId="{CC69F37C-6A3E-4395-BCBC-5D86530B72F9}"/>
    <dgm:cxn modelId="{2473CCC6-F40A-468A-A93A-0E65697AFDB3}" srcId="{D965D1B4-1804-4DC2-AFC6-D07BCBEF6FD5}" destId="{7DB9CBE2-88E9-4D98-AC92-F3974D610B82}" srcOrd="0" destOrd="0" parTransId="{C35A9DDE-D691-4880-8466-BACA1758722F}" sibTransId="{2CDEF08C-59AE-4D18-A155-3151129DDC62}"/>
    <dgm:cxn modelId="{04A193A5-6E06-4821-BE9E-CECB89270E72}" type="presParOf" srcId="{2124E242-E6C2-4D61-9A18-3E3B5112AE92}" destId="{49BF8474-F8AF-4640-A1DA-9D70611945B7}" srcOrd="0" destOrd="0" presId="urn:microsoft.com/office/officeart/2005/8/layout/matrix3"/>
    <dgm:cxn modelId="{E9237DCE-D61D-4988-82C4-DAC59521492F}" type="presParOf" srcId="{2124E242-E6C2-4D61-9A18-3E3B5112AE92}" destId="{4F00BB3A-0681-4CE6-8A04-ECD8D7BEAA04}" srcOrd="1" destOrd="0" presId="urn:microsoft.com/office/officeart/2005/8/layout/matrix3"/>
    <dgm:cxn modelId="{6FA02927-7E58-43EE-AF56-74ED0BE208B6}" type="presParOf" srcId="{2124E242-E6C2-4D61-9A18-3E3B5112AE92}" destId="{0DCB34F0-8237-4ADA-8852-F86550B2453E}" srcOrd="2" destOrd="0" presId="urn:microsoft.com/office/officeart/2005/8/layout/matrix3"/>
    <dgm:cxn modelId="{CDAE9A1F-927B-4AE2-A209-9B646EF4DD12}" type="presParOf" srcId="{2124E242-E6C2-4D61-9A18-3E3B5112AE92}" destId="{9FD3039A-073F-4267-A2D2-4D1B104345C4}" srcOrd="3" destOrd="0" presId="urn:microsoft.com/office/officeart/2005/8/layout/matrix3"/>
    <dgm:cxn modelId="{BA808E4B-D40B-471F-AFC0-230683D37202}" type="presParOf" srcId="{2124E242-E6C2-4D61-9A18-3E3B5112AE92}" destId="{425C5013-66F4-48C0-B260-05F0829C25C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1DC799-0BBA-4C3E-86B9-17B7E52064E7}" type="doc">
      <dgm:prSet loTypeId="urn:microsoft.com/office/officeart/2005/8/layout/cycle1" loCatId="cycle" qsTypeId="urn:microsoft.com/office/officeart/2005/8/quickstyle/simple1" qsCatId="simple" csTypeId="urn:microsoft.com/office/officeart/2005/8/colors/accent1_4" csCatId="accent1" phldr="1"/>
      <dgm:spPr/>
      <dgm:t>
        <a:bodyPr/>
        <a:lstStyle/>
        <a:p>
          <a:endParaRPr lang="fr-FR"/>
        </a:p>
      </dgm:t>
    </dgm:pt>
    <dgm:pt modelId="{04097C08-549B-4AF4-B31F-36AA1A8975B1}">
      <dgm:prSet custT="1"/>
      <dgm:spPr/>
      <dgm:t>
        <a:bodyPr/>
        <a:lstStyle/>
        <a:p>
          <a:pPr marR="0" algn="ctr" rtl="0"/>
          <a:r>
            <a:rPr lang="en-US" sz="1000" b="1" i="0" u="none" strike="noStrike" baseline="0" dirty="0">
              <a:latin typeface="Calibri"/>
            </a:rPr>
            <a:t>Fond </a:t>
          </a:r>
          <a:r>
            <a:rPr lang="en-US" sz="1000" b="1" i="0" u="none" strike="noStrike" baseline="0" dirty="0" err="1">
              <a:latin typeface="Calibri"/>
            </a:rPr>
            <a:t>d’Investissement</a:t>
          </a:r>
          <a:r>
            <a:rPr lang="en-US" sz="1000" b="1" i="0" u="none" strike="noStrike" baseline="0" dirty="0">
              <a:latin typeface="Calibri"/>
            </a:rPr>
            <a:t> B</a:t>
          </a:r>
          <a:r>
            <a:rPr lang="en-GB" sz="1000" b="1" i="0" u="none" strike="noStrike" baseline="0" dirty="0" err="1">
              <a:latin typeface="Calibri"/>
            </a:rPr>
            <a:t>oost</a:t>
          </a:r>
          <a:r>
            <a:rPr lang="en-GB" sz="1000" b="1" i="0" u="none" strike="noStrike" baseline="0" dirty="0">
              <a:latin typeface="Calibri"/>
            </a:rPr>
            <a:t> Africa (</a:t>
          </a:r>
          <a:r>
            <a:rPr lang="en-US" sz="1000" b="1" i="0" u="none" strike="noStrike" baseline="0" dirty="0">
              <a:latin typeface="Calibri"/>
            </a:rPr>
            <a:t>FIBA</a:t>
          </a:r>
          <a:r>
            <a:rPr lang="en-GB" sz="1000" b="1" i="0" u="none" strike="noStrike" baseline="0" dirty="0">
              <a:latin typeface="Calibri"/>
            </a:rPr>
            <a:t>)</a:t>
          </a:r>
          <a:r>
            <a:rPr lang="en-US" sz="1000" b="1" i="0" u="none" strike="noStrike" baseline="0" dirty="0">
              <a:latin typeface="Calibri"/>
            </a:rPr>
            <a:t> (EUR 18.2 Mio)</a:t>
          </a:r>
          <a:endParaRPr lang="en-GB" sz="1000" b="1" i="0" u="none" strike="noStrike" baseline="0" dirty="0">
            <a:latin typeface="Calibri"/>
          </a:endParaRPr>
        </a:p>
        <a:p>
          <a:pPr marR="0" algn="ctr" rtl="0"/>
          <a:r>
            <a:rPr lang="en-US" sz="800" b="1" i="1" u="none" strike="noStrike" baseline="0" dirty="0" err="1">
              <a:latin typeface="Calibri"/>
            </a:rPr>
            <a:t>Capitaux</a:t>
          </a:r>
          <a:r>
            <a:rPr lang="en-US" sz="800" b="1" i="1" u="none" strike="noStrike" baseline="0" dirty="0">
              <a:latin typeface="Calibri"/>
            </a:rPr>
            <a:t> </a:t>
          </a:r>
          <a:r>
            <a:rPr lang="en-US" sz="800" b="1" i="1" u="none" strike="noStrike" baseline="0" dirty="0" err="1">
              <a:latin typeface="Calibri"/>
            </a:rPr>
            <a:t>d’amoçage</a:t>
          </a:r>
          <a:endParaRPr lang="en-GB" sz="800" b="1" i="1" u="none" strike="noStrike" baseline="0" dirty="0">
            <a:latin typeface="Calibri"/>
          </a:endParaRPr>
        </a:p>
        <a:p>
          <a:pPr marR="0" algn="ctr" rtl="0"/>
          <a:r>
            <a:rPr lang="en-US" sz="800" b="1" i="1" u="none" strike="noStrike" baseline="0" dirty="0" err="1">
              <a:latin typeface="Calibri"/>
            </a:rPr>
            <a:t>Fonds</a:t>
          </a:r>
          <a:r>
            <a:rPr lang="en-US" sz="800" b="1" i="1" u="none" strike="noStrike" baseline="0" dirty="0">
              <a:latin typeface="Calibri"/>
            </a:rPr>
            <a:t> d’</a:t>
          </a:r>
          <a:r>
            <a:rPr lang="en-GB" sz="800" b="1" i="1" u="none" strike="noStrike" baseline="0" dirty="0">
              <a:latin typeface="Calibri"/>
            </a:rPr>
            <a:t>Innovation funds</a:t>
          </a:r>
        </a:p>
        <a:p>
          <a:pPr marR="0" algn="ctr" rtl="0"/>
          <a:r>
            <a:rPr lang="en-US" sz="800" b="1" i="1" u="none" strike="noStrike" baseline="0" dirty="0">
              <a:latin typeface="Calibri"/>
            </a:rPr>
            <a:t>Capital-risqué</a:t>
          </a:r>
        </a:p>
        <a:p>
          <a:pPr marR="0" algn="ctr" rtl="0"/>
          <a:r>
            <a:rPr lang="en-US" sz="800" b="1" i="1" u="none" strike="noStrike" baseline="0" dirty="0" err="1">
              <a:latin typeface="Calibri"/>
            </a:rPr>
            <a:t>Investisseuer</a:t>
          </a:r>
          <a:r>
            <a:rPr lang="en-US" sz="800" b="1" i="1" u="none" strike="noStrike" baseline="0" dirty="0">
              <a:latin typeface="Calibri"/>
            </a:rPr>
            <a:t> providential (</a:t>
          </a:r>
          <a:r>
            <a:rPr lang="en-GB" sz="800" b="1" i="1" u="none" strike="noStrike" baseline="0" dirty="0">
              <a:latin typeface="Calibri"/>
            </a:rPr>
            <a:t>Business angels</a:t>
          </a:r>
          <a:r>
            <a:rPr lang="en-US" sz="800" b="1" i="1" u="none" strike="noStrike" baseline="0" dirty="0">
              <a:latin typeface="Calibri"/>
            </a:rPr>
            <a:t>)</a:t>
          </a:r>
          <a:endParaRPr lang="en-GB" sz="800" dirty="0"/>
        </a:p>
      </dgm:t>
    </dgm:pt>
    <dgm:pt modelId="{E03717BD-B4AF-42D2-8750-C80ED2699EB8}" type="parTrans" cxnId="{A1F200E4-E950-4127-A745-ACE25FDE403D}">
      <dgm:prSet/>
      <dgm:spPr/>
      <dgm:t>
        <a:bodyPr/>
        <a:lstStyle/>
        <a:p>
          <a:endParaRPr lang="en-GB"/>
        </a:p>
      </dgm:t>
    </dgm:pt>
    <dgm:pt modelId="{4DE6DD39-9123-492C-9074-2EDCF75FCB7F}" type="sibTrans" cxnId="{A1F200E4-E950-4127-A745-ACE25FDE403D}">
      <dgm:prSet/>
      <dgm:spPr/>
      <dgm:t>
        <a:bodyPr/>
        <a:lstStyle/>
        <a:p>
          <a:endParaRPr lang="en-GB"/>
        </a:p>
      </dgm:t>
    </dgm:pt>
    <dgm:pt modelId="{22501DEF-E206-4292-8ED3-6959D1EF2D4E}">
      <dgm:prSet custT="1"/>
      <dgm:spPr/>
      <dgm:t>
        <a:bodyPr/>
        <a:lstStyle/>
        <a:p>
          <a:pPr marR="0" algn="ctr" rtl="0"/>
          <a:r>
            <a:rPr lang="en-US" sz="1000" b="1" i="0" u="none" strike="noStrike" baseline="0" dirty="0" err="1">
              <a:latin typeface="Calibri"/>
            </a:rPr>
            <a:t>Laboratoires</a:t>
          </a:r>
          <a:r>
            <a:rPr lang="en-US" sz="1000" b="1" i="0" u="none" strike="noStrike" baseline="0" dirty="0">
              <a:latin typeface="Calibri"/>
            </a:rPr>
            <a:t> d’</a:t>
          </a:r>
          <a:r>
            <a:rPr lang="en-GB" sz="1000" b="1" i="0" u="none" strike="noStrike" baseline="0" dirty="0">
              <a:latin typeface="Calibri"/>
            </a:rPr>
            <a:t>Innovation &amp; Information (</a:t>
          </a:r>
          <a:r>
            <a:rPr lang="en-US" sz="1000" b="1" i="0" u="none" strike="noStrike" baseline="0" dirty="0">
              <a:latin typeface="Calibri"/>
            </a:rPr>
            <a:t>Lab </a:t>
          </a:r>
          <a:r>
            <a:rPr lang="en-GB" sz="1000" b="1" i="0" u="none" strike="noStrike" baseline="0" dirty="0">
              <a:latin typeface="Calibri"/>
            </a:rPr>
            <a:t>I&amp;I)</a:t>
          </a:r>
          <a:r>
            <a:rPr lang="en-US" sz="1000" b="1" i="0" u="none" strike="noStrike" baseline="0" dirty="0">
              <a:latin typeface="Calibri"/>
            </a:rPr>
            <a:t> (EUR 10 Mio)</a:t>
          </a:r>
          <a:endParaRPr lang="en-GB" sz="1000" b="1" i="0" u="none" strike="noStrike" baseline="0" dirty="0">
            <a:latin typeface="Calibri"/>
          </a:endParaRPr>
        </a:p>
        <a:p>
          <a:pPr marR="0" algn="ctr" rtl="0"/>
          <a:r>
            <a:rPr lang="en-GB" sz="800" b="1" i="1" u="none" strike="noStrike" baseline="0" dirty="0">
              <a:latin typeface="Calibri"/>
            </a:rPr>
            <a:t>Re</a:t>
          </a:r>
          <a:r>
            <a:rPr lang="en-US" sz="800" b="1" i="1" u="none" strike="noStrike" baseline="0" dirty="0" err="1">
              <a:latin typeface="Calibri"/>
            </a:rPr>
            <a:t>cherche</a:t>
          </a:r>
          <a:r>
            <a:rPr lang="en-US" sz="800" b="1" i="1" u="none" strike="noStrike" baseline="0" dirty="0">
              <a:latin typeface="Calibri"/>
            </a:rPr>
            <a:t> </a:t>
          </a:r>
          <a:r>
            <a:rPr lang="en-US" sz="800" b="1" i="1" u="none" strike="noStrike" baseline="0" dirty="0" err="1">
              <a:latin typeface="Calibri"/>
            </a:rPr>
            <a:t>pilote</a:t>
          </a:r>
          <a:r>
            <a:rPr lang="en-US" sz="800" b="1" i="1" u="none" strike="noStrike" baseline="0" dirty="0">
              <a:latin typeface="Calibri"/>
            </a:rPr>
            <a:t> et test </a:t>
          </a:r>
          <a:r>
            <a:rPr lang="en-US" sz="800" b="1" i="1" u="none" strike="noStrike" baseline="0" dirty="0" err="1">
              <a:latin typeface="Calibri"/>
            </a:rPr>
            <a:t>idées</a:t>
          </a:r>
          <a:r>
            <a:rPr lang="en-US" sz="800" b="1" i="1" u="none" strike="noStrike" baseline="0" dirty="0">
              <a:latin typeface="Calibri"/>
            </a:rPr>
            <a:t> </a:t>
          </a:r>
          <a:r>
            <a:rPr lang="en-US" sz="800" b="1" i="1" u="none" strike="noStrike" baseline="0" dirty="0" err="1">
              <a:latin typeface="Calibri"/>
            </a:rPr>
            <a:t>prometteuses</a:t>
          </a:r>
          <a:endParaRPr lang="en-GB" sz="800" b="1" i="1" u="none" strike="noStrike" baseline="0" dirty="0">
            <a:latin typeface="Calibri"/>
          </a:endParaRPr>
        </a:p>
        <a:p>
          <a:pPr marR="0" algn="ctr" rtl="0"/>
          <a:r>
            <a:rPr lang="en-US" sz="800" b="1" i="1" u="none" strike="noStrike" baseline="0" dirty="0">
              <a:latin typeface="Calibri"/>
            </a:rPr>
            <a:t>Support </a:t>
          </a:r>
          <a:r>
            <a:rPr lang="en-US" sz="800" b="1" i="1" u="none" strike="noStrike" baseline="0" dirty="0" err="1">
              <a:latin typeface="Calibri"/>
            </a:rPr>
            <a:t>informatique</a:t>
          </a:r>
          <a:r>
            <a:rPr lang="en-GB" sz="800" b="1" i="1" u="none" strike="noStrike" baseline="0" dirty="0">
              <a:latin typeface="Calibri"/>
            </a:rPr>
            <a:t> </a:t>
          </a:r>
          <a:endParaRPr lang="en-GB" sz="800" dirty="0"/>
        </a:p>
      </dgm:t>
    </dgm:pt>
    <dgm:pt modelId="{60EB5AC1-F0DC-4549-9C8A-0A0EA32DE2F1}" type="parTrans" cxnId="{0170DC55-4B8E-4E22-A64B-EBB50AD3DC83}">
      <dgm:prSet/>
      <dgm:spPr/>
      <dgm:t>
        <a:bodyPr/>
        <a:lstStyle/>
        <a:p>
          <a:endParaRPr lang="en-GB"/>
        </a:p>
      </dgm:t>
    </dgm:pt>
    <dgm:pt modelId="{8FDF608E-8707-4B8D-937B-201085E8C25B}" type="sibTrans" cxnId="{0170DC55-4B8E-4E22-A64B-EBB50AD3DC83}">
      <dgm:prSet/>
      <dgm:spPr/>
      <dgm:t>
        <a:bodyPr/>
        <a:lstStyle/>
        <a:p>
          <a:endParaRPr lang="en-GB"/>
        </a:p>
      </dgm:t>
    </dgm:pt>
    <dgm:pt modelId="{3CA7365C-7E66-4E95-8954-0406557BCF6B}">
      <dgm:prSet custT="1"/>
      <dgm:spPr/>
      <dgm:t>
        <a:bodyPr/>
        <a:lstStyle/>
        <a:p>
          <a:pPr rtl="0"/>
          <a:r>
            <a:rPr lang="en-US" sz="1000" b="1" dirty="0"/>
            <a:t>Assistance </a:t>
          </a:r>
          <a:r>
            <a:rPr lang="en-US" sz="1000" b="1" dirty="0" err="1"/>
            <a:t>te</a:t>
          </a:r>
          <a:r>
            <a:rPr lang="en-GB" sz="1000" b="1" dirty="0" err="1"/>
            <a:t>chni</a:t>
          </a:r>
          <a:r>
            <a:rPr lang="en-US" sz="1000" b="1" dirty="0" err="1"/>
            <a:t>que</a:t>
          </a:r>
          <a:r>
            <a:rPr lang="en-US" sz="1000" b="1" dirty="0"/>
            <a:t> </a:t>
          </a:r>
          <a:r>
            <a:rPr lang="en-GB" sz="1000" b="1" dirty="0"/>
            <a:t>(</a:t>
          </a:r>
          <a:r>
            <a:rPr lang="en-US" sz="1000" b="1" dirty="0"/>
            <a:t>A</a:t>
          </a:r>
          <a:r>
            <a:rPr lang="en-GB" sz="1000" b="1" dirty="0"/>
            <a:t>T)</a:t>
          </a:r>
          <a:r>
            <a:rPr lang="en-US" sz="1000" b="1" dirty="0"/>
            <a:t>  (EUR 150 Mio)</a:t>
          </a:r>
          <a:endParaRPr lang="en-GB" sz="1000" b="1" dirty="0"/>
        </a:p>
        <a:p>
          <a:pPr marR="0" algn="ctr" rtl="0"/>
          <a:r>
            <a:rPr lang="en-GB" sz="800" b="1" i="1" u="none" strike="noStrike" baseline="0" dirty="0" err="1">
              <a:latin typeface="Calibri"/>
            </a:rPr>
            <a:t>Ecosyst</a:t>
          </a:r>
          <a:r>
            <a:rPr lang="en-US" sz="800" b="1" i="1" u="none" strike="noStrike" baseline="0" dirty="0">
              <a:latin typeface="Calibri"/>
            </a:rPr>
            <a:t>è</a:t>
          </a:r>
          <a:r>
            <a:rPr lang="en-GB" sz="800" b="1" i="1" u="none" strike="noStrike" baseline="0" dirty="0">
              <a:latin typeface="Calibri"/>
            </a:rPr>
            <a:t>m</a:t>
          </a:r>
          <a:r>
            <a:rPr lang="en-US" sz="800" b="1" i="1" u="none" strike="noStrike" baseline="0" dirty="0">
              <a:latin typeface="Calibri"/>
            </a:rPr>
            <a:t>e</a:t>
          </a:r>
          <a:r>
            <a:rPr lang="en-GB" sz="800" b="1" i="1" u="none" strike="noStrike" baseline="0" dirty="0">
              <a:latin typeface="Calibri"/>
            </a:rPr>
            <a:t>s</a:t>
          </a:r>
        </a:p>
        <a:p>
          <a:pPr marR="0" algn="ctr" rtl="0"/>
          <a:r>
            <a:rPr lang="en-GB" sz="800" b="1" i="1" u="none" strike="noStrike" baseline="0" dirty="0" err="1">
              <a:latin typeface="Calibri"/>
            </a:rPr>
            <a:t>Acc</a:t>
          </a:r>
          <a:r>
            <a:rPr lang="en-US" sz="800" b="1" i="1" u="none" strike="noStrike" baseline="0" dirty="0">
              <a:latin typeface="Calibri"/>
            </a:rPr>
            <a:t>é</a:t>
          </a:r>
          <a:r>
            <a:rPr lang="en-GB" sz="800" b="1" i="1" u="none" strike="noStrike" baseline="0" dirty="0" err="1">
              <a:latin typeface="Calibri"/>
            </a:rPr>
            <a:t>lerat</a:t>
          </a:r>
          <a:r>
            <a:rPr lang="en-US" sz="800" b="1" i="1" u="none" strike="noStrike" baseline="0" dirty="0" err="1">
              <a:latin typeface="Calibri"/>
            </a:rPr>
            <a:t>eurs</a:t>
          </a:r>
          <a:endParaRPr lang="en-GB" sz="800" b="1" i="1" u="none" strike="noStrike" baseline="0" dirty="0">
            <a:latin typeface="Calibri"/>
          </a:endParaRPr>
        </a:p>
        <a:p>
          <a:pPr marR="0" algn="ctr" rtl="0"/>
          <a:r>
            <a:rPr lang="en-GB" sz="800" b="1" i="1" u="none" strike="noStrike" baseline="0" dirty="0" err="1">
              <a:latin typeface="Calibri"/>
            </a:rPr>
            <a:t>Incubat</a:t>
          </a:r>
          <a:r>
            <a:rPr lang="en-US" sz="800" b="1" i="1" u="none" strike="noStrike" baseline="0" dirty="0" err="1">
              <a:latin typeface="Calibri"/>
            </a:rPr>
            <a:t>eur</a:t>
          </a:r>
          <a:r>
            <a:rPr lang="en-GB" sz="800" b="1" i="1" u="none" strike="noStrike" baseline="0" dirty="0">
              <a:latin typeface="Calibri"/>
            </a:rPr>
            <a:t>s</a:t>
          </a:r>
        </a:p>
        <a:p>
          <a:pPr marR="0" algn="ctr" rtl="0"/>
          <a:r>
            <a:rPr lang="en-US" sz="800" b="1" i="1" u="none" strike="noStrike" baseline="0" dirty="0">
              <a:latin typeface="Calibri"/>
            </a:rPr>
            <a:t>Services </a:t>
          </a:r>
          <a:r>
            <a:rPr lang="en-US" sz="800" b="1" i="1" u="none" strike="noStrike" baseline="0" dirty="0" err="1">
              <a:latin typeface="Calibri"/>
            </a:rPr>
            <a:t>professionnels</a:t>
          </a:r>
          <a:r>
            <a:rPr lang="en-US" sz="800" b="1" i="1" u="none" strike="noStrike" baseline="0" dirty="0">
              <a:latin typeface="Calibri"/>
            </a:rPr>
            <a:t> (services </a:t>
          </a:r>
          <a:r>
            <a:rPr lang="en-US" sz="800" b="1" i="1" u="none" strike="noStrike" baseline="0" dirty="0" err="1">
              <a:latin typeface="Calibri"/>
            </a:rPr>
            <a:t>d’appuis</a:t>
          </a:r>
          <a:r>
            <a:rPr lang="en-US" sz="800" b="1" i="1" u="none" strike="noStrike" baseline="0" dirty="0">
              <a:latin typeface="Calibri"/>
            </a:rPr>
            <a:t>; formation, </a:t>
          </a:r>
          <a:r>
            <a:rPr lang="en-US" sz="800" b="1" i="1" u="none" strike="noStrike" baseline="0" dirty="0" err="1">
              <a:latin typeface="Calibri"/>
            </a:rPr>
            <a:t>etc</a:t>
          </a:r>
          <a:r>
            <a:rPr lang="en-US" sz="800" b="1" i="1" u="none" strike="noStrike" baseline="0" dirty="0">
              <a:latin typeface="Calibri"/>
            </a:rPr>
            <a:t>)</a:t>
          </a:r>
          <a:endParaRPr lang="en-GB" sz="800" dirty="0"/>
        </a:p>
      </dgm:t>
    </dgm:pt>
    <dgm:pt modelId="{EA1FFC40-96C0-45B8-B39B-F83E3EA270A3}" type="parTrans" cxnId="{AB70B1BD-1B79-4D64-82B7-312607D5C88F}">
      <dgm:prSet/>
      <dgm:spPr/>
      <dgm:t>
        <a:bodyPr/>
        <a:lstStyle/>
        <a:p>
          <a:endParaRPr lang="en-GB"/>
        </a:p>
      </dgm:t>
    </dgm:pt>
    <dgm:pt modelId="{F6C0459C-96D5-4D20-A2DA-CCD42D529FA2}" type="sibTrans" cxnId="{AB70B1BD-1B79-4D64-82B7-312607D5C88F}">
      <dgm:prSet/>
      <dgm:spPr/>
      <dgm:t>
        <a:bodyPr/>
        <a:lstStyle/>
        <a:p>
          <a:endParaRPr lang="en-GB"/>
        </a:p>
      </dgm:t>
    </dgm:pt>
    <dgm:pt modelId="{B86E3BB9-404A-47F8-A039-71CCDE4BFA2E}" type="pres">
      <dgm:prSet presAssocID="{B51DC799-0BBA-4C3E-86B9-17B7E52064E7}" presName="cycle" presStyleCnt="0">
        <dgm:presLayoutVars>
          <dgm:dir/>
          <dgm:resizeHandles val="exact"/>
        </dgm:presLayoutVars>
      </dgm:prSet>
      <dgm:spPr/>
    </dgm:pt>
    <dgm:pt modelId="{709164C1-27B8-4AEF-9FDF-2E32E8051F5F}" type="pres">
      <dgm:prSet presAssocID="{04097C08-549B-4AF4-B31F-36AA1A8975B1}" presName="dummy" presStyleCnt="0"/>
      <dgm:spPr/>
    </dgm:pt>
    <dgm:pt modelId="{148396C0-3CF8-42FA-B29E-A18D082FD76F}" type="pres">
      <dgm:prSet presAssocID="{04097C08-549B-4AF4-B31F-36AA1A8975B1}" presName="node" presStyleLbl="revTx" presStyleIdx="0" presStyleCnt="3" custScaleX="117190" custScaleY="102373">
        <dgm:presLayoutVars>
          <dgm:bulletEnabled val="1"/>
        </dgm:presLayoutVars>
      </dgm:prSet>
      <dgm:spPr/>
    </dgm:pt>
    <dgm:pt modelId="{9D1E046F-21D0-4598-BC9B-B869892545E0}" type="pres">
      <dgm:prSet presAssocID="{4DE6DD39-9123-492C-9074-2EDCF75FCB7F}" presName="sibTrans" presStyleLbl="node1" presStyleIdx="0" presStyleCnt="3"/>
      <dgm:spPr/>
    </dgm:pt>
    <dgm:pt modelId="{47642702-2C06-45CD-AA64-7960CED5BA55}" type="pres">
      <dgm:prSet presAssocID="{22501DEF-E206-4292-8ED3-6959D1EF2D4E}" presName="dummy" presStyleCnt="0"/>
      <dgm:spPr/>
    </dgm:pt>
    <dgm:pt modelId="{E3FD2ABC-EB34-45E1-8C76-5F413219B6E5}" type="pres">
      <dgm:prSet presAssocID="{22501DEF-E206-4292-8ED3-6959D1EF2D4E}" presName="node" presStyleLbl="revTx" presStyleIdx="1" presStyleCnt="3">
        <dgm:presLayoutVars>
          <dgm:bulletEnabled val="1"/>
        </dgm:presLayoutVars>
      </dgm:prSet>
      <dgm:spPr/>
    </dgm:pt>
    <dgm:pt modelId="{1398EF38-0828-4227-B959-BD437B76C2AF}" type="pres">
      <dgm:prSet presAssocID="{8FDF608E-8707-4B8D-937B-201085E8C25B}" presName="sibTrans" presStyleLbl="node1" presStyleIdx="1" presStyleCnt="3"/>
      <dgm:spPr/>
    </dgm:pt>
    <dgm:pt modelId="{B8867552-603E-4B55-95A4-A1716FDBEE5B}" type="pres">
      <dgm:prSet presAssocID="{3CA7365C-7E66-4E95-8954-0406557BCF6B}" presName="dummy" presStyleCnt="0"/>
      <dgm:spPr/>
    </dgm:pt>
    <dgm:pt modelId="{BBC72C50-E947-4F49-BD19-725AE31E4688}" type="pres">
      <dgm:prSet presAssocID="{3CA7365C-7E66-4E95-8954-0406557BCF6B}" presName="node" presStyleLbl="revTx" presStyleIdx="2" presStyleCnt="3" custScaleX="113948" custScaleY="102373">
        <dgm:presLayoutVars>
          <dgm:bulletEnabled val="1"/>
        </dgm:presLayoutVars>
      </dgm:prSet>
      <dgm:spPr/>
    </dgm:pt>
    <dgm:pt modelId="{E2E44803-DE95-4975-9464-A80B485BB72A}" type="pres">
      <dgm:prSet presAssocID="{F6C0459C-96D5-4D20-A2DA-CCD42D529FA2}" presName="sibTrans" presStyleLbl="node1" presStyleIdx="2" presStyleCnt="3"/>
      <dgm:spPr/>
    </dgm:pt>
  </dgm:ptLst>
  <dgm:cxnLst>
    <dgm:cxn modelId="{75FE9E11-9C30-4163-B87F-41D705AC124B}" type="presOf" srcId="{3CA7365C-7E66-4E95-8954-0406557BCF6B}" destId="{BBC72C50-E947-4F49-BD19-725AE31E4688}" srcOrd="0" destOrd="0" presId="urn:microsoft.com/office/officeart/2005/8/layout/cycle1"/>
    <dgm:cxn modelId="{5CA9F567-CE42-42A3-BEA0-02F6600E159B}" type="presOf" srcId="{04097C08-549B-4AF4-B31F-36AA1A8975B1}" destId="{148396C0-3CF8-42FA-B29E-A18D082FD76F}" srcOrd="0" destOrd="0" presId="urn:microsoft.com/office/officeart/2005/8/layout/cycle1"/>
    <dgm:cxn modelId="{0170DC55-4B8E-4E22-A64B-EBB50AD3DC83}" srcId="{B51DC799-0BBA-4C3E-86B9-17B7E52064E7}" destId="{22501DEF-E206-4292-8ED3-6959D1EF2D4E}" srcOrd="1" destOrd="0" parTransId="{60EB5AC1-F0DC-4549-9C8A-0A0EA32DE2F1}" sibTransId="{8FDF608E-8707-4B8D-937B-201085E8C25B}"/>
    <dgm:cxn modelId="{7A5C6458-7B25-4447-8291-E93063557F44}" type="presOf" srcId="{4DE6DD39-9123-492C-9074-2EDCF75FCB7F}" destId="{9D1E046F-21D0-4598-BC9B-B869892545E0}" srcOrd="0" destOrd="0" presId="urn:microsoft.com/office/officeart/2005/8/layout/cycle1"/>
    <dgm:cxn modelId="{08CA9399-77E2-408F-A64F-6A4E1B892324}" type="presOf" srcId="{B51DC799-0BBA-4C3E-86B9-17B7E52064E7}" destId="{B86E3BB9-404A-47F8-A039-71CCDE4BFA2E}" srcOrd="0" destOrd="0" presId="urn:microsoft.com/office/officeart/2005/8/layout/cycle1"/>
    <dgm:cxn modelId="{AB70B1BD-1B79-4D64-82B7-312607D5C88F}" srcId="{B51DC799-0BBA-4C3E-86B9-17B7E52064E7}" destId="{3CA7365C-7E66-4E95-8954-0406557BCF6B}" srcOrd="2" destOrd="0" parTransId="{EA1FFC40-96C0-45B8-B39B-F83E3EA270A3}" sibTransId="{F6C0459C-96D5-4D20-A2DA-CCD42D529FA2}"/>
    <dgm:cxn modelId="{B6FD4EC2-6A96-4295-BE35-1136F05AE949}" type="presOf" srcId="{8FDF608E-8707-4B8D-937B-201085E8C25B}" destId="{1398EF38-0828-4227-B959-BD437B76C2AF}" srcOrd="0" destOrd="0" presId="urn:microsoft.com/office/officeart/2005/8/layout/cycle1"/>
    <dgm:cxn modelId="{A5ED8ACA-3040-436A-9679-6F8D1AC55626}" type="presOf" srcId="{F6C0459C-96D5-4D20-A2DA-CCD42D529FA2}" destId="{E2E44803-DE95-4975-9464-A80B485BB72A}" srcOrd="0" destOrd="0" presId="urn:microsoft.com/office/officeart/2005/8/layout/cycle1"/>
    <dgm:cxn modelId="{A1F200E4-E950-4127-A745-ACE25FDE403D}" srcId="{B51DC799-0BBA-4C3E-86B9-17B7E52064E7}" destId="{04097C08-549B-4AF4-B31F-36AA1A8975B1}" srcOrd="0" destOrd="0" parTransId="{E03717BD-B4AF-42D2-8750-C80ED2699EB8}" sibTransId="{4DE6DD39-9123-492C-9074-2EDCF75FCB7F}"/>
    <dgm:cxn modelId="{F847C1FE-5282-4974-B30B-2A360551178F}" type="presOf" srcId="{22501DEF-E206-4292-8ED3-6959D1EF2D4E}" destId="{E3FD2ABC-EB34-45E1-8C76-5F413219B6E5}" srcOrd="0" destOrd="0" presId="urn:microsoft.com/office/officeart/2005/8/layout/cycle1"/>
    <dgm:cxn modelId="{EC2FDBB5-4093-4A6C-AA12-71E9832537A9}" type="presParOf" srcId="{B86E3BB9-404A-47F8-A039-71CCDE4BFA2E}" destId="{709164C1-27B8-4AEF-9FDF-2E32E8051F5F}" srcOrd="0" destOrd="0" presId="urn:microsoft.com/office/officeart/2005/8/layout/cycle1"/>
    <dgm:cxn modelId="{741181B8-6128-407D-8CF0-03FAA940DD6E}" type="presParOf" srcId="{B86E3BB9-404A-47F8-A039-71CCDE4BFA2E}" destId="{148396C0-3CF8-42FA-B29E-A18D082FD76F}" srcOrd="1" destOrd="0" presId="urn:microsoft.com/office/officeart/2005/8/layout/cycle1"/>
    <dgm:cxn modelId="{525BD0B9-4F65-42D6-BE69-002D4E607B7B}" type="presParOf" srcId="{B86E3BB9-404A-47F8-A039-71CCDE4BFA2E}" destId="{9D1E046F-21D0-4598-BC9B-B869892545E0}" srcOrd="2" destOrd="0" presId="urn:microsoft.com/office/officeart/2005/8/layout/cycle1"/>
    <dgm:cxn modelId="{AB2C9C45-4BA6-4087-BC8E-D7AA7A6F0550}" type="presParOf" srcId="{B86E3BB9-404A-47F8-A039-71CCDE4BFA2E}" destId="{47642702-2C06-45CD-AA64-7960CED5BA55}" srcOrd="3" destOrd="0" presId="urn:microsoft.com/office/officeart/2005/8/layout/cycle1"/>
    <dgm:cxn modelId="{ADA452C1-4B0E-46D7-9733-D3D9B8CE0C89}" type="presParOf" srcId="{B86E3BB9-404A-47F8-A039-71CCDE4BFA2E}" destId="{E3FD2ABC-EB34-45E1-8C76-5F413219B6E5}" srcOrd="4" destOrd="0" presId="urn:microsoft.com/office/officeart/2005/8/layout/cycle1"/>
    <dgm:cxn modelId="{259C27F8-4FA6-4659-9AD6-7089E2FDFB38}" type="presParOf" srcId="{B86E3BB9-404A-47F8-A039-71CCDE4BFA2E}" destId="{1398EF38-0828-4227-B959-BD437B76C2AF}" srcOrd="5" destOrd="0" presId="urn:microsoft.com/office/officeart/2005/8/layout/cycle1"/>
    <dgm:cxn modelId="{F4B587FB-8722-4BC6-93EA-A1D4A9B8A162}" type="presParOf" srcId="{B86E3BB9-404A-47F8-A039-71CCDE4BFA2E}" destId="{B8867552-603E-4B55-95A4-A1716FDBEE5B}" srcOrd="6" destOrd="0" presId="urn:microsoft.com/office/officeart/2005/8/layout/cycle1"/>
    <dgm:cxn modelId="{1DAFC794-B287-4029-A1A1-A9C31DDEAE24}" type="presParOf" srcId="{B86E3BB9-404A-47F8-A039-71CCDE4BFA2E}" destId="{BBC72C50-E947-4F49-BD19-725AE31E4688}" srcOrd="7" destOrd="0" presId="urn:microsoft.com/office/officeart/2005/8/layout/cycle1"/>
    <dgm:cxn modelId="{A36027E2-022E-4512-8827-ADD6135AB8DC}" type="presParOf" srcId="{B86E3BB9-404A-47F8-A039-71CCDE4BFA2E}" destId="{E2E44803-DE95-4975-9464-A80B485BB72A}" srcOrd="8" destOrd="0" presId="urn:microsoft.com/office/officeart/2005/8/layout/cycle1"/>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DC799-0BBA-4C3E-86B9-17B7E52064E7}" type="doc">
      <dgm:prSet loTypeId="urn:microsoft.com/office/officeart/2005/8/layout/cycle1" loCatId="cycle" qsTypeId="urn:microsoft.com/office/officeart/2005/8/quickstyle/simple1" qsCatId="simple" csTypeId="urn:microsoft.com/office/officeart/2005/8/colors/accent1_4" csCatId="accent1" phldr="1"/>
      <dgm:spPr/>
      <dgm:t>
        <a:bodyPr/>
        <a:lstStyle/>
        <a:p>
          <a:endParaRPr lang="fr-FR"/>
        </a:p>
      </dgm:t>
    </dgm:pt>
    <dgm:pt modelId="{04097C08-549B-4AF4-B31F-36AA1A8975B1}">
      <dgm:prSet custT="1"/>
      <dgm:spPr/>
      <dgm:t>
        <a:bodyPr/>
        <a:lstStyle/>
        <a:p>
          <a:pPr marR="0" algn="ctr" rtl="0"/>
          <a:r>
            <a:rPr lang="en-US" sz="1000" b="1" i="0" u="none" strike="noStrike" baseline="0" dirty="0">
              <a:latin typeface="Calibri"/>
            </a:rPr>
            <a:t>Fond </a:t>
          </a:r>
          <a:r>
            <a:rPr lang="en-US" sz="1000" b="1" i="0" u="none" strike="noStrike" baseline="0" dirty="0" err="1">
              <a:latin typeface="Calibri"/>
            </a:rPr>
            <a:t>d’Investissement</a:t>
          </a:r>
          <a:r>
            <a:rPr lang="en-US" sz="1000" b="1" i="0" u="none" strike="noStrike" baseline="0" dirty="0">
              <a:latin typeface="Calibri"/>
            </a:rPr>
            <a:t> B</a:t>
          </a:r>
          <a:r>
            <a:rPr lang="en-GB" sz="1000" b="1" i="0" u="none" strike="noStrike" baseline="0" dirty="0" err="1">
              <a:latin typeface="Calibri"/>
            </a:rPr>
            <a:t>oost</a:t>
          </a:r>
          <a:r>
            <a:rPr lang="en-GB" sz="1000" b="1" i="0" u="none" strike="noStrike" baseline="0" dirty="0">
              <a:latin typeface="Calibri"/>
            </a:rPr>
            <a:t> Africa (</a:t>
          </a:r>
          <a:r>
            <a:rPr lang="en-US" sz="1000" b="1" i="0" u="none" strike="noStrike" baseline="0" dirty="0">
              <a:latin typeface="Calibri"/>
            </a:rPr>
            <a:t>FIBA</a:t>
          </a:r>
          <a:r>
            <a:rPr lang="en-GB" sz="1000" b="1" i="0" u="none" strike="noStrike" baseline="0" dirty="0">
              <a:latin typeface="Calibri"/>
            </a:rPr>
            <a:t>)</a:t>
          </a:r>
          <a:r>
            <a:rPr lang="en-US" sz="1000" b="1" i="0" u="none" strike="noStrike" baseline="0" dirty="0">
              <a:latin typeface="Calibri"/>
            </a:rPr>
            <a:t> (EUR 18.2 Mio)</a:t>
          </a:r>
          <a:endParaRPr lang="en-GB" sz="1000" b="1" i="0" u="none" strike="noStrike" baseline="0" dirty="0">
            <a:latin typeface="Calibri"/>
          </a:endParaRPr>
        </a:p>
        <a:p>
          <a:pPr marR="0" algn="ctr" rtl="0"/>
          <a:r>
            <a:rPr lang="en-US" sz="800" b="1" i="1" u="none" strike="noStrike" baseline="0" dirty="0" err="1">
              <a:latin typeface="Calibri"/>
            </a:rPr>
            <a:t>Capitaux</a:t>
          </a:r>
          <a:r>
            <a:rPr lang="en-US" sz="800" b="1" i="1" u="none" strike="noStrike" baseline="0" dirty="0">
              <a:latin typeface="Calibri"/>
            </a:rPr>
            <a:t> </a:t>
          </a:r>
          <a:r>
            <a:rPr lang="en-US" sz="800" b="1" i="1" u="none" strike="noStrike" baseline="0" dirty="0" err="1">
              <a:latin typeface="Calibri"/>
            </a:rPr>
            <a:t>d’amoçage</a:t>
          </a:r>
          <a:endParaRPr lang="en-GB" sz="800" b="1" i="1" u="none" strike="noStrike" baseline="0" dirty="0">
            <a:latin typeface="Calibri"/>
          </a:endParaRPr>
        </a:p>
        <a:p>
          <a:pPr marR="0" algn="ctr" rtl="0"/>
          <a:r>
            <a:rPr lang="en-US" sz="800" b="1" i="1" u="none" strike="noStrike" baseline="0" dirty="0" err="1">
              <a:latin typeface="Calibri"/>
            </a:rPr>
            <a:t>Fonds</a:t>
          </a:r>
          <a:r>
            <a:rPr lang="en-US" sz="800" b="1" i="1" u="none" strike="noStrike" baseline="0" dirty="0">
              <a:latin typeface="Calibri"/>
            </a:rPr>
            <a:t> d’</a:t>
          </a:r>
          <a:r>
            <a:rPr lang="en-GB" sz="800" b="1" i="1" u="none" strike="noStrike" baseline="0" dirty="0">
              <a:latin typeface="Calibri"/>
            </a:rPr>
            <a:t>Innovation funds</a:t>
          </a:r>
        </a:p>
        <a:p>
          <a:pPr marR="0" algn="ctr" rtl="0"/>
          <a:r>
            <a:rPr lang="en-US" sz="800" b="1" i="1" u="none" strike="noStrike" baseline="0" dirty="0">
              <a:latin typeface="Calibri"/>
            </a:rPr>
            <a:t>Capital-risqué</a:t>
          </a:r>
        </a:p>
        <a:p>
          <a:pPr marR="0" algn="ctr" rtl="0"/>
          <a:r>
            <a:rPr lang="en-US" sz="800" b="1" i="1" u="none" strike="noStrike" baseline="0" dirty="0" err="1">
              <a:latin typeface="Calibri"/>
            </a:rPr>
            <a:t>Investisseuer</a:t>
          </a:r>
          <a:r>
            <a:rPr lang="en-US" sz="800" b="1" i="1" u="none" strike="noStrike" baseline="0" dirty="0">
              <a:latin typeface="Calibri"/>
            </a:rPr>
            <a:t> providential (</a:t>
          </a:r>
          <a:r>
            <a:rPr lang="en-GB" sz="800" b="1" i="1" u="none" strike="noStrike" baseline="0" dirty="0">
              <a:latin typeface="Calibri"/>
            </a:rPr>
            <a:t>Business angels</a:t>
          </a:r>
          <a:r>
            <a:rPr lang="en-US" sz="800" b="1" i="1" u="none" strike="noStrike" baseline="0" dirty="0">
              <a:latin typeface="Calibri"/>
            </a:rPr>
            <a:t>)</a:t>
          </a:r>
          <a:endParaRPr lang="en-GB" sz="800" dirty="0"/>
        </a:p>
      </dgm:t>
    </dgm:pt>
    <dgm:pt modelId="{E03717BD-B4AF-42D2-8750-C80ED2699EB8}" type="parTrans" cxnId="{A1F200E4-E950-4127-A745-ACE25FDE403D}">
      <dgm:prSet/>
      <dgm:spPr/>
      <dgm:t>
        <a:bodyPr/>
        <a:lstStyle/>
        <a:p>
          <a:endParaRPr lang="en-GB"/>
        </a:p>
      </dgm:t>
    </dgm:pt>
    <dgm:pt modelId="{4DE6DD39-9123-492C-9074-2EDCF75FCB7F}" type="sibTrans" cxnId="{A1F200E4-E950-4127-A745-ACE25FDE403D}">
      <dgm:prSet/>
      <dgm:spPr/>
      <dgm:t>
        <a:bodyPr/>
        <a:lstStyle/>
        <a:p>
          <a:endParaRPr lang="en-GB"/>
        </a:p>
      </dgm:t>
    </dgm:pt>
    <dgm:pt modelId="{22501DEF-E206-4292-8ED3-6959D1EF2D4E}">
      <dgm:prSet custT="1"/>
      <dgm:spPr/>
      <dgm:t>
        <a:bodyPr/>
        <a:lstStyle/>
        <a:p>
          <a:pPr marR="0" algn="ctr" rtl="0"/>
          <a:r>
            <a:rPr lang="en-US" sz="1000" b="1" i="0" u="none" strike="noStrike" baseline="0" dirty="0" err="1">
              <a:latin typeface="Calibri"/>
            </a:rPr>
            <a:t>Laboratoires</a:t>
          </a:r>
          <a:r>
            <a:rPr lang="en-US" sz="1000" b="1" i="0" u="none" strike="noStrike" baseline="0" dirty="0">
              <a:latin typeface="Calibri"/>
            </a:rPr>
            <a:t> d’</a:t>
          </a:r>
          <a:r>
            <a:rPr lang="en-GB" sz="1000" b="1" i="0" u="none" strike="noStrike" baseline="0" dirty="0">
              <a:latin typeface="Calibri"/>
            </a:rPr>
            <a:t>Innovation &amp; Information (</a:t>
          </a:r>
          <a:r>
            <a:rPr lang="en-US" sz="1000" b="1" i="0" u="none" strike="noStrike" baseline="0" dirty="0">
              <a:latin typeface="Calibri"/>
            </a:rPr>
            <a:t>Lab </a:t>
          </a:r>
          <a:r>
            <a:rPr lang="en-GB" sz="1000" b="1" i="0" u="none" strike="noStrike" baseline="0" dirty="0">
              <a:latin typeface="Calibri"/>
            </a:rPr>
            <a:t>I&amp;I)</a:t>
          </a:r>
          <a:r>
            <a:rPr lang="en-US" sz="1000" b="1" i="0" u="none" strike="noStrike" baseline="0" dirty="0">
              <a:latin typeface="Calibri"/>
            </a:rPr>
            <a:t> (EUR 10 Mio)</a:t>
          </a:r>
          <a:endParaRPr lang="en-GB" sz="1000" b="1" i="0" u="none" strike="noStrike" baseline="0" dirty="0">
            <a:latin typeface="Calibri"/>
          </a:endParaRPr>
        </a:p>
        <a:p>
          <a:pPr marR="0" algn="ctr" rtl="0"/>
          <a:r>
            <a:rPr lang="en-GB" sz="800" b="1" i="1" u="none" strike="noStrike" baseline="0" dirty="0">
              <a:latin typeface="Calibri"/>
            </a:rPr>
            <a:t>Re</a:t>
          </a:r>
          <a:r>
            <a:rPr lang="en-US" sz="800" b="1" i="1" u="none" strike="noStrike" baseline="0" dirty="0" err="1">
              <a:latin typeface="Calibri"/>
            </a:rPr>
            <a:t>cherche</a:t>
          </a:r>
          <a:r>
            <a:rPr lang="en-US" sz="800" b="1" i="1" u="none" strike="noStrike" baseline="0" dirty="0">
              <a:latin typeface="Calibri"/>
            </a:rPr>
            <a:t> </a:t>
          </a:r>
          <a:r>
            <a:rPr lang="en-US" sz="800" b="1" i="1" u="none" strike="noStrike" baseline="0" dirty="0" err="1">
              <a:latin typeface="Calibri"/>
            </a:rPr>
            <a:t>pilote</a:t>
          </a:r>
          <a:r>
            <a:rPr lang="en-US" sz="800" b="1" i="1" u="none" strike="noStrike" baseline="0" dirty="0">
              <a:latin typeface="Calibri"/>
            </a:rPr>
            <a:t> et test </a:t>
          </a:r>
          <a:r>
            <a:rPr lang="en-US" sz="800" b="1" i="1" u="none" strike="noStrike" baseline="0" dirty="0" err="1">
              <a:latin typeface="Calibri"/>
            </a:rPr>
            <a:t>idées</a:t>
          </a:r>
          <a:r>
            <a:rPr lang="en-US" sz="800" b="1" i="1" u="none" strike="noStrike" baseline="0" dirty="0">
              <a:latin typeface="Calibri"/>
            </a:rPr>
            <a:t> </a:t>
          </a:r>
          <a:r>
            <a:rPr lang="en-US" sz="800" b="1" i="1" u="none" strike="noStrike" baseline="0" dirty="0" err="1">
              <a:latin typeface="Calibri"/>
            </a:rPr>
            <a:t>prometteuses</a:t>
          </a:r>
          <a:endParaRPr lang="en-GB" sz="800" b="1" i="1" u="none" strike="noStrike" baseline="0" dirty="0">
            <a:latin typeface="Calibri"/>
          </a:endParaRPr>
        </a:p>
        <a:p>
          <a:pPr marR="0" algn="ctr" rtl="0"/>
          <a:r>
            <a:rPr lang="en-US" sz="800" b="1" i="1" u="none" strike="noStrike" baseline="0" dirty="0">
              <a:latin typeface="Calibri"/>
            </a:rPr>
            <a:t>Support </a:t>
          </a:r>
          <a:r>
            <a:rPr lang="en-US" sz="800" b="1" i="1" u="none" strike="noStrike" baseline="0" dirty="0" err="1">
              <a:latin typeface="Calibri"/>
            </a:rPr>
            <a:t>informatique</a:t>
          </a:r>
          <a:r>
            <a:rPr lang="en-GB" sz="800" b="1" i="1" u="none" strike="noStrike" baseline="0" dirty="0">
              <a:latin typeface="Calibri"/>
            </a:rPr>
            <a:t> </a:t>
          </a:r>
          <a:endParaRPr lang="en-GB" sz="800" dirty="0"/>
        </a:p>
      </dgm:t>
    </dgm:pt>
    <dgm:pt modelId="{60EB5AC1-F0DC-4549-9C8A-0A0EA32DE2F1}" type="parTrans" cxnId="{0170DC55-4B8E-4E22-A64B-EBB50AD3DC83}">
      <dgm:prSet/>
      <dgm:spPr/>
      <dgm:t>
        <a:bodyPr/>
        <a:lstStyle/>
        <a:p>
          <a:endParaRPr lang="en-GB"/>
        </a:p>
      </dgm:t>
    </dgm:pt>
    <dgm:pt modelId="{8FDF608E-8707-4B8D-937B-201085E8C25B}" type="sibTrans" cxnId="{0170DC55-4B8E-4E22-A64B-EBB50AD3DC83}">
      <dgm:prSet/>
      <dgm:spPr/>
      <dgm:t>
        <a:bodyPr/>
        <a:lstStyle/>
        <a:p>
          <a:endParaRPr lang="en-GB"/>
        </a:p>
      </dgm:t>
    </dgm:pt>
    <dgm:pt modelId="{3CA7365C-7E66-4E95-8954-0406557BCF6B}">
      <dgm:prSet custT="1"/>
      <dgm:spPr/>
      <dgm:t>
        <a:bodyPr/>
        <a:lstStyle/>
        <a:p>
          <a:pPr rtl="0"/>
          <a:r>
            <a:rPr lang="en-US" sz="1000" b="1" dirty="0"/>
            <a:t>Assistance </a:t>
          </a:r>
          <a:r>
            <a:rPr lang="en-US" sz="1000" b="1" dirty="0" err="1"/>
            <a:t>te</a:t>
          </a:r>
          <a:r>
            <a:rPr lang="en-GB" sz="1000" b="1" dirty="0" err="1"/>
            <a:t>chni</a:t>
          </a:r>
          <a:r>
            <a:rPr lang="en-US" sz="1000" b="1" dirty="0" err="1"/>
            <a:t>que</a:t>
          </a:r>
          <a:r>
            <a:rPr lang="en-US" sz="1000" b="1" dirty="0"/>
            <a:t> </a:t>
          </a:r>
          <a:r>
            <a:rPr lang="en-GB" sz="1000" b="1" dirty="0"/>
            <a:t>(</a:t>
          </a:r>
          <a:r>
            <a:rPr lang="en-US" sz="1000" b="1" dirty="0"/>
            <a:t>A</a:t>
          </a:r>
          <a:r>
            <a:rPr lang="en-GB" sz="1000" b="1" dirty="0"/>
            <a:t>T)</a:t>
          </a:r>
          <a:r>
            <a:rPr lang="en-US" sz="1000" b="1" dirty="0"/>
            <a:t>  (EUR 150 Mio)</a:t>
          </a:r>
          <a:endParaRPr lang="en-GB" sz="1000" b="1" dirty="0"/>
        </a:p>
        <a:p>
          <a:pPr marR="0" algn="ctr" rtl="0"/>
          <a:r>
            <a:rPr lang="en-GB" sz="800" b="1" i="1" u="none" strike="noStrike" baseline="0" dirty="0" err="1">
              <a:latin typeface="Calibri"/>
            </a:rPr>
            <a:t>Ecosyst</a:t>
          </a:r>
          <a:r>
            <a:rPr lang="en-US" sz="800" b="1" i="1" u="none" strike="noStrike" baseline="0" dirty="0">
              <a:latin typeface="Calibri"/>
            </a:rPr>
            <a:t>è</a:t>
          </a:r>
          <a:r>
            <a:rPr lang="en-GB" sz="800" b="1" i="1" u="none" strike="noStrike" baseline="0" dirty="0">
              <a:latin typeface="Calibri"/>
            </a:rPr>
            <a:t>m</a:t>
          </a:r>
          <a:r>
            <a:rPr lang="en-US" sz="800" b="1" i="1" u="none" strike="noStrike" baseline="0" dirty="0">
              <a:latin typeface="Calibri"/>
            </a:rPr>
            <a:t>e</a:t>
          </a:r>
          <a:r>
            <a:rPr lang="en-GB" sz="800" b="1" i="1" u="none" strike="noStrike" baseline="0" dirty="0">
              <a:latin typeface="Calibri"/>
            </a:rPr>
            <a:t>s</a:t>
          </a:r>
        </a:p>
        <a:p>
          <a:pPr marR="0" algn="ctr" rtl="0"/>
          <a:r>
            <a:rPr lang="en-GB" sz="800" b="1" i="1" u="none" strike="noStrike" baseline="0" dirty="0" err="1">
              <a:latin typeface="Calibri"/>
            </a:rPr>
            <a:t>Acc</a:t>
          </a:r>
          <a:r>
            <a:rPr lang="en-US" sz="800" b="1" i="1" u="none" strike="noStrike" baseline="0" dirty="0">
              <a:latin typeface="Calibri"/>
            </a:rPr>
            <a:t>é</a:t>
          </a:r>
          <a:r>
            <a:rPr lang="en-GB" sz="800" b="1" i="1" u="none" strike="noStrike" baseline="0" dirty="0" err="1">
              <a:latin typeface="Calibri"/>
            </a:rPr>
            <a:t>lerat</a:t>
          </a:r>
          <a:r>
            <a:rPr lang="en-US" sz="800" b="1" i="1" u="none" strike="noStrike" baseline="0" dirty="0" err="1">
              <a:latin typeface="Calibri"/>
            </a:rPr>
            <a:t>eurs</a:t>
          </a:r>
          <a:endParaRPr lang="en-GB" sz="800" b="1" i="1" u="none" strike="noStrike" baseline="0" dirty="0">
            <a:latin typeface="Calibri"/>
          </a:endParaRPr>
        </a:p>
        <a:p>
          <a:pPr marR="0" algn="ctr" rtl="0"/>
          <a:r>
            <a:rPr lang="en-GB" sz="800" b="1" i="1" u="none" strike="noStrike" baseline="0" dirty="0" err="1">
              <a:latin typeface="Calibri"/>
            </a:rPr>
            <a:t>Incubat</a:t>
          </a:r>
          <a:r>
            <a:rPr lang="en-US" sz="800" b="1" i="1" u="none" strike="noStrike" baseline="0" dirty="0" err="1">
              <a:latin typeface="Calibri"/>
            </a:rPr>
            <a:t>eur</a:t>
          </a:r>
          <a:r>
            <a:rPr lang="en-GB" sz="800" b="1" i="1" u="none" strike="noStrike" baseline="0" dirty="0">
              <a:latin typeface="Calibri"/>
            </a:rPr>
            <a:t>s</a:t>
          </a:r>
        </a:p>
        <a:p>
          <a:pPr marR="0" algn="ctr" rtl="0"/>
          <a:r>
            <a:rPr lang="en-US" sz="800" b="1" i="1" u="none" strike="noStrike" baseline="0" dirty="0">
              <a:latin typeface="Calibri"/>
            </a:rPr>
            <a:t>Services </a:t>
          </a:r>
          <a:r>
            <a:rPr lang="en-US" sz="800" b="1" i="1" u="none" strike="noStrike" baseline="0" dirty="0" err="1">
              <a:latin typeface="Calibri"/>
            </a:rPr>
            <a:t>professionnels</a:t>
          </a:r>
          <a:r>
            <a:rPr lang="en-US" sz="800" b="1" i="1" u="none" strike="noStrike" baseline="0" dirty="0">
              <a:latin typeface="Calibri"/>
            </a:rPr>
            <a:t> (services </a:t>
          </a:r>
          <a:r>
            <a:rPr lang="en-US" sz="800" b="1" i="1" u="none" strike="noStrike" baseline="0" dirty="0" err="1">
              <a:latin typeface="Calibri"/>
            </a:rPr>
            <a:t>d’appuis</a:t>
          </a:r>
          <a:r>
            <a:rPr lang="en-US" sz="800" b="1" i="1" u="none" strike="noStrike" baseline="0" dirty="0">
              <a:latin typeface="Calibri"/>
            </a:rPr>
            <a:t>; formation, </a:t>
          </a:r>
          <a:r>
            <a:rPr lang="en-US" sz="800" b="1" i="1" u="none" strike="noStrike" baseline="0" dirty="0" err="1">
              <a:latin typeface="Calibri"/>
            </a:rPr>
            <a:t>etc</a:t>
          </a:r>
          <a:r>
            <a:rPr lang="en-US" sz="800" b="1" i="1" u="none" strike="noStrike" baseline="0" dirty="0">
              <a:latin typeface="Calibri"/>
            </a:rPr>
            <a:t>)</a:t>
          </a:r>
          <a:endParaRPr lang="en-GB" sz="800" dirty="0"/>
        </a:p>
      </dgm:t>
    </dgm:pt>
    <dgm:pt modelId="{EA1FFC40-96C0-45B8-B39B-F83E3EA270A3}" type="parTrans" cxnId="{AB70B1BD-1B79-4D64-82B7-312607D5C88F}">
      <dgm:prSet/>
      <dgm:spPr/>
      <dgm:t>
        <a:bodyPr/>
        <a:lstStyle/>
        <a:p>
          <a:endParaRPr lang="en-GB"/>
        </a:p>
      </dgm:t>
    </dgm:pt>
    <dgm:pt modelId="{F6C0459C-96D5-4D20-A2DA-CCD42D529FA2}" type="sibTrans" cxnId="{AB70B1BD-1B79-4D64-82B7-312607D5C88F}">
      <dgm:prSet/>
      <dgm:spPr/>
      <dgm:t>
        <a:bodyPr/>
        <a:lstStyle/>
        <a:p>
          <a:endParaRPr lang="en-GB"/>
        </a:p>
      </dgm:t>
    </dgm:pt>
    <dgm:pt modelId="{B86E3BB9-404A-47F8-A039-71CCDE4BFA2E}" type="pres">
      <dgm:prSet presAssocID="{B51DC799-0BBA-4C3E-86B9-17B7E52064E7}" presName="cycle" presStyleCnt="0">
        <dgm:presLayoutVars>
          <dgm:dir/>
          <dgm:resizeHandles val="exact"/>
        </dgm:presLayoutVars>
      </dgm:prSet>
      <dgm:spPr/>
    </dgm:pt>
    <dgm:pt modelId="{709164C1-27B8-4AEF-9FDF-2E32E8051F5F}" type="pres">
      <dgm:prSet presAssocID="{04097C08-549B-4AF4-B31F-36AA1A8975B1}" presName="dummy" presStyleCnt="0"/>
      <dgm:spPr/>
    </dgm:pt>
    <dgm:pt modelId="{148396C0-3CF8-42FA-B29E-A18D082FD76F}" type="pres">
      <dgm:prSet presAssocID="{04097C08-549B-4AF4-B31F-36AA1A8975B1}" presName="node" presStyleLbl="revTx" presStyleIdx="0" presStyleCnt="3" custScaleX="117190" custScaleY="102373">
        <dgm:presLayoutVars>
          <dgm:bulletEnabled val="1"/>
        </dgm:presLayoutVars>
      </dgm:prSet>
      <dgm:spPr/>
    </dgm:pt>
    <dgm:pt modelId="{9D1E046F-21D0-4598-BC9B-B869892545E0}" type="pres">
      <dgm:prSet presAssocID="{4DE6DD39-9123-492C-9074-2EDCF75FCB7F}" presName="sibTrans" presStyleLbl="node1" presStyleIdx="0" presStyleCnt="3"/>
      <dgm:spPr/>
    </dgm:pt>
    <dgm:pt modelId="{47642702-2C06-45CD-AA64-7960CED5BA55}" type="pres">
      <dgm:prSet presAssocID="{22501DEF-E206-4292-8ED3-6959D1EF2D4E}" presName="dummy" presStyleCnt="0"/>
      <dgm:spPr/>
    </dgm:pt>
    <dgm:pt modelId="{E3FD2ABC-EB34-45E1-8C76-5F413219B6E5}" type="pres">
      <dgm:prSet presAssocID="{22501DEF-E206-4292-8ED3-6959D1EF2D4E}" presName="node" presStyleLbl="revTx" presStyleIdx="1" presStyleCnt="3">
        <dgm:presLayoutVars>
          <dgm:bulletEnabled val="1"/>
        </dgm:presLayoutVars>
      </dgm:prSet>
      <dgm:spPr/>
    </dgm:pt>
    <dgm:pt modelId="{1398EF38-0828-4227-B959-BD437B76C2AF}" type="pres">
      <dgm:prSet presAssocID="{8FDF608E-8707-4B8D-937B-201085E8C25B}" presName="sibTrans" presStyleLbl="node1" presStyleIdx="1" presStyleCnt="3"/>
      <dgm:spPr/>
    </dgm:pt>
    <dgm:pt modelId="{B8867552-603E-4B55-95A4-A1716FDBEE5B}" type="pres">
      <dgm:prSet presAssocID="{3CA7365C-7E66-4E95-8954-0406557BCF6B}" presName="dummy" presStyleCnt="0"/>
      <dgm:spPr/>
    </dgm:pt>
    <dgm:pt modelId="{BBC72C50-E947-4F49-BD19-725AE31E4688}" type="pres">
      <dgm:prSet presAssocID="{3CA7365C-7E66-4E95-8954-0406557BCF6B}" presName="node" presStyleLbl="revTx" presStyleIdx="2" presStyleCnt="3" custScaleX="113948" custScaleY="102373">
        <dgm:presLayoutVars>
          <dgm:bulletEnabled val="1"/>
        </dgm:presLayoutVars>
      </dgm:prSet>
      <dgm:spPr/>
    </dgm:pt>
    <dgm:pt modelId="{E2E44803-DE95-4975-9464-A80B485BB72A}" type="pres">
      <dgm:prSet presAssocID="{F6C0459C-96D5-4D20-A2DA-CCD42D529FA2}" presName="sibTrans" presStyleLbl="node1" presStyleIdx="2" presStyleCnt="3"/>
      <dgm:spPr/>
    </dgm:pt>
  </dgm:ptLst>
  <dgm:cxnLst>
    <dgm:cxn modelId="{75FE9E11-9C30-4163-B87F-41D705AC124B}" type="presOf" srcId="{3CA7365C-7E66-4E95-8954-0406557BCF6B}" destId="{BBC72C50-E947-4F49-BD19-725AE31E4688}" srcOrd="0" destOrd="0" presId="urn:microsoft.com/office/officeart/2005/8/layout/cycle1"/>
    <dgm:cxn modelId="{5CA9F567-CE42-42A3-BEA0-02F6600E159B}" type="presOf" srcId="{04097C08-549B-4AF4-B31F-36AA1A8975B1}" destId="{148396C0-3CF8-42FA-B29E-A18D082FD76F}" srcOrd="0" destOrd="0" presId="urn:microsoft.com/office/officeart/2005/8/layout/cycle1"/>
    <dgm:cxn modelId="{0170DC55-4B8E-4E22-A64B-EBB50AD3DC83}" srcId="{B51DC799-0BBA-4C3E-86B9-17B7E52064E7}" destId="{22501DEF-E206-4292-8ED3-6959D1EF2D4E}" srcOrd="1" destOrd="0" parTransId="{60EB5AC1-F0DC-4549-9C8A-0A0EA32DE2F1}" sibTransId="{8FDF608E-8707-4B8D-937B-201085E8C25B}"/>
    <dgm:cxn modelId="{7A5C6458-7B25-4447-8291-E93063557F44}" type="presOf" srcId="{4DE6DD39-9123-492C-9074-2EDCF75FCB7F}" destId="{9D1E046F-21D0-4598-BC9B-B869892545E0}" srcOrd="0" destOrd="0" presId="urn:microsoft.com/office/officeart/2005/8/layout/cycle1"/>
    <dgm:cxn modelId="{08CA9399-77E2-408F-A64F-6A4E1B892324}" type="presOf" srcId="{B51DC799-0BBA-4C3E-86B9-17B7E52064E7}" destId="{B86E3BB9-404A-47F8-A039-71CCDE4BFA2E}" srcOrd="0" destOrd="0" presId="urn:microsoft.com/office/officeart/2005/8/layout/cycle1"/>
    <dgm:cxn modelId="{AB70B1BD-1B79-4D64-82B7-312607D5C88F}" srcId="{B51DC799-0BBA-4C3E-86B9-17B7E52064E7}" destId="{3CA7365C-7E66-4E95-8954-0406557BCF6B}" srcOrd="2" destOrd="0" parTransId="{EA1FFC40-96C0-45B8-B39B-F83E3EA270A3}" sibTransId="{F6C0459C-96D5-4D20-A2DA-CCD42D529FA2}"/>
    <dgm:cxn modelId="{B6FD4EC2-6A96-4295-BE35-1136F05AE949}" type="presOf" srcId="{8FDF608E-8707-4B8D-937B-201085E8C25B}" destId="{1398EF38-0828-4227-B959-BD437B76C2AF}" srcOrd="0" destOrd="0" presId="urn:microsoft.com/office/officeart/2005/8/layout/cycle1"/>
    <dgm:cxn modelId="{A5ED8ACA-3040-436A-9679-6F8D1AC55626}" type="presOf" srcId="{F6C0459C-96D5-4D20-A2DA-CCD42D529FA2}" destId="{E2E44803-DE95-4975-9464-A80B485BB72A}" srcOrd="0" destOrd="0" presId="urn:microsoft.com/office/officeart/2005/8/layout/cycle1"/>
    <dgm:cxn modelId="{A1F200E4-E950-4127-A745-ACE25FDE403D}" srcId="{B51DC799-0BBA-4C3E-86B9-17B7E52064E7}" destId="{04097C08-549B-4AF4-B31F-36AA1A8975B1}" srcOrd="0" destOrd="0" parTransId="{E03717BD-B4AF-42D2-8750-C80ED2699EB8}" sibTransId="{4DE6DD39-9123-492C-9074-2EDCF75FCB7F}"/>
    <dgm:cxn modelId="{F847C1FE-5282-4974-B30B-2A360551178F}" type="presOf" srcId="{22501DEF-E206-4292-8ED3-6959D1EF2D4E}" destId="{E3FD2ABC-EB34-45E1-8C76-5F413219B6E5}" srcOrd="0" destOrd="0" presId="urn:microsoft.com/office/officeart/2005/8/layout/cycle1"/>
    <dgm:cxn modelId="{EC2FDBB5-4093-4A6C-AA12-71E9832537A9}" type="presParOf" srcId="{B86E3BB9-404A-47F8-A039-71CCDE4BFA2E}" destId="{709164C1-27B8-4AEF-9FDF-2E32E8051F5F}" srcOrd="0" destOrd="0" presId="urn:microsoft.com/office/officeart/2005/8/layout/cycle1"/>
    <dgm:cxn modelId="{741181B8-6128-407D-8CF0-03FAA940DD6E}" type="presParOf" srcId="{B86E3BB9-404A-47F8-A039-71CCDE4BFA2E}" destId="{148396C0-3CF8-42FA-B29E-A18D082FD76F}" srcOrd="1" destOrd="0" presId="urn:microsoft.com/office/officeart/2005/8/layout/cycle1"/>
    <dgm:cxn modelId="{525BD0B9-4F65-42D6-BE69-002D4E607B7B}" type="presParOf" srcId="{B86E3BB9-404A-47F8-A039-71CCDE4BFA2E}" destId="{9D1E046F-21D0-4598-BC9B-B869892545E0}" srcOrd="2" destOrd="0" presId="urn:microsoft.com/office/officeart/2005/8/layout/cycle1"/>
    <dgm:cxn modelId="{AB2C9C45-4BA6-4087-BC8E-D7AA7A6F0550}" type="presParOf" srcId="{B86E3BB9-404A-47F8-A039-71CCDE4BFA2E}" destId="{47642702-2C06-45CD-AA64-7960CED5BA55}" srcOrd="3" destOrd="0" presId="urn:microsoft.com/office/officeart/2005/8/layout/cycle1"/>
    <dgm:cxn modelId="{ADA452C1-4B0E-46D7-9733-D3D9B8CE0C89}" type="presParOf" srcId="{B86E3BB9-404A-47F8-A039-71CCDE4BFA2E}" destId="{E3FD2ABC-EB34-45E1-8C76-5F413219B6E5}" srcOrd="4" destOrd="0" presId="urn:microsoft.com/office/officeart/2005/8/layout/cycle1"/>
    <dgm:cxn modelId="{259C27F8-4FA6-4659-9AD6-7089E2FDFB38}" type="presParOf" srcId="{B86E3BB9-404A-47F8-A039-71CCDE4BFA2E}" destId="{1398EF38-0828-4227-B959-BD437B76C2AF}" srcOrd="5" destOrd="0" presId="urn:microsoft.com/office/officeart/2005/8/layout/cycle1"/>
    <dgm:cxn modelId="{F4B587FB-8722-4BC6-93EA-A1D4A9B8A162}" type="presParOf" srcId="{B86E3BB9-404A-47F8-A039-71CCDE4BFA2E}" destId="{B8867552-603E-4B55-95A4-A1716FDBEE5B}" srcOrd="6" destOrd="0" presId="urn:microsoft.com/office/officeart/2005/8/layout/cycle1"/>
    <dgm:cxn modelId="{1DAFC794-B287-4029-A1A1-A9C31DDEAE24}" type="presParOf" srcId="{B86E3BB9-404A-47F8-A039-71CCDE4BFA2E}" destId="{BBC72C50-E947-4F49-BD19-725AE31E4688}" srcOrd="7" destOrd="0" presId="urn:microsoft.com/office/officeart/2005/8/layout/cycle1"/>
    <dgm:cxn modelId="{A36027E2-022E-4512-8827-ADD6135AB8DC}" type="presParOf" srcId="{B86E3BB9-404A-47F8-A039-71CCDE4BFA2E}" destId="{E2E44803-DE95-4975-9464-A80B485BB72A}" srcOrd="8" destOrd="0" presId="urn:microsoft.com/office/officeart/2005/8/layout/cycle1"/>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07393-9EC8-4D9F-A5EF-7C9277406027}">
      <dsp:nvSpPr>
        <dsp:cNvPr id="0" name=""/>
        <dsp:cNvSpPr/>
      </dsp:nvSpPr>
      <dsp:spPr>
        <a:xfrm rot="5400000">
          <a:off x="-186546" y="187787"/>
          <a:ext cx="1243645" cy="8705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EC6B10"/>
              </a:solidFill>
            </a:rPr>
            <a:t>Macro</a:t>
          </a:r>
          <a:endParaRPr lang="fr-FR" sz="2400" kern="1200" dirty="0">
            <a:solidFill>
              <a:srgbClr val="EC6B10"/>
            </a:solidFill>
          </a:endParaRPr>
        </a:p>
      </dsp:txBody>
      <dsp:txXfrm rot="-5400000">
        <a:off x="2" y="436516"/>
        <a:ext cx="870551" cy="373094"/>
      </dsp:txXfrm>
    </dsp:sp>
    <dsp:sp modelId="{544E6EF0-6613-4C26-AAF2-E73458D85F8A}">
      <dsp:nvSpPr>
        <dsp:cNvPr id="0" name=""/>
        <dsp:cNvSpPr/>
      </dsp:nvSpPr>
      <dsp:spPr>
        <a:xfrm rot="5400000">
          <a:off x="4352030" y="-3480237"/>
          <a:ext cx="808369" cy="77713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
              <a:srgbClr val="EC6B10"/>
            </a:buClr>
            <a:buSzPct val="106000"/>
            <a:buChar char="•"/>
          </a:pPr>
          <a:r>
            <a:rPr lang="en-US" sz="2000" kern="1200" dirty="0" err="1">
              <a:solidFill>
                <a:srgbClr val="18277B"/>
              </a:solidFill>
            </a:rPr>
            <a:t>Politique</a:t>
          </a:r>
          <a:r>
            <a:rPr lang="en-US" sz="2000" kern="1200" dirty="0">
              <a:solidFill>
                <a:srgbClr val="18277B"/>
              </a:solidFill>
            </a:rPr>
            <a:t> </a:t>
          </a:r>
          <a:r>
            <a:rPr lang="en-US" sz="2000" kern="1200" dirty="0" err="1">
              <a:solidFill>
                <a:srgbClr val="18277B"/>
              </a:solidFill>
            </a:rPr>
            <a:t>d’amélioration</a:t>
          </a:r>
          <a:r>
            <a:rPr lang="en-US" sz="2000" kern="1200" dirty="0">
              <a:solidFill>
                <a:srgbClr val="18277B"/>
              </a:solidFill>
            </a:rPr>
            <a:t> de </a:t>
          </a:r>
          <a:r>
            <a:rPr lang="en-US" sz="2000" kern="1200" dirty="0" err="1">
              <a:solidFill>
                <a:srgbClr val="18277B"/>
              </a:solidFill>
            </a:rPr>
            <a:t>l’environnement</a:t>
          </a:r>
          <a:r>
            <a:rPr lang="en-US" sz="2000" kern="1200" dirty="0">
              <a:solidFill>
                <a:srgbClr val="18277B"/>
              </a:solidFill>
            </a:rPr>
            <a:t> des affaires, </a:t>
          </a:r>
          <a:r>
            <a:rPr lang="en-US" sz="2000" kern="1200" dirty="0" err="1">
              <a:solidFill>
                <a:srgbClr val="18277B"/>
              </a:solidFill>
            </a:rPr>
            <a:t>en</a:t>
          </a:r>
          <a:r>
            <a:rPr lang="en-US" sz="2000" kern="1200" dirty="0">
              <a:solidFill>
                <a:srgbClr val="18277B"/>
              </a:solidFill>
            </a:rPr>
            <a:t> </a:t>
          </a:r>
          <a:r>
            <a:rPr lang="en-US" sz="2000" kern="1200" dirty="0" err="1">
              <a:solidFill>
                <a:srgbClr val="18277B"/>
              </a:solidFill>
            </a:rPr>
            <a:t>particulier</a:t>
          </a:r>
          <a:r>
            <a:rPr lang="en-US" sz="2000" kern="1200" dirty="0">
              <a:solidFill>
                <a:srgbClr val="18277B"/>
              </a:solidFill>
            </a:rPr>
            <a:t> la protection des </a:t>
          </a:r>
          <a:r>
            <a:rPr lang="en-US" sz="2000" kern="1200" dirty="0" err="1">
              <a:solidFill>
                <a:srgbClr val="18277B"/>
              </a:solidFill>
            </a:rPr>
            <a:t>consommateurs</a:t>
          </a:r>
          <a:r>
            <a:rPr lang="en-US" sz="2000" kern="1200" dirty="0">
              <a:solidFill>
                <a:srgbClr val="18277B"/>
              </a:solidFill>
            </a:rPr>
            <a:t> et </a:t>
          </a:r>
          <a:r>
            <a:rPr lang="en-US" sz="2000" kern="1200" dirty="0" err="1">
              <a:solidFill>
                <a:srgbClr val="18277B"/>
              </a:solidFill>
            </a:rPr>
            <a:t>l’environnement</a:t>
          </a:r>
          <a:r>
            <a:rPr lang="en-US" sz="2000" kern="1200" dirty="0">
              <a:solidFill>
                <a:srgbClr val="18277B"/>
              </a:solidFill>
            </a:rPr>
            <a:t> reglémentaire</a:t>
          </a:r>
          <a:r>
            <a:rPr lang="en-GB" sz="2000" kern="1200" dirty="0">
              <a:solidFill>
                <a:srgbClr val="18277B"/>
              </a:solidFill>
            </a:rPr>
            <a:t> </a:t>
          </a:r>
          <a:endParaRPr lang="fr-FR" sz="2000" kern="1200" dirty="0"/>
        </a:p>
      </dsp:txBody>
      <dsp:txXfrm rot="-5400000">
        <a:off x="870552" y="40702"/>
        <a:ext cx="7731865" cy="729447"/>
      </dsp:txXfrm>
    </dsp:sp>
    <dsp:sp modelId="{46A2BF7F-592C-4DEE-8427-BD95E682E5B5}">
      <dsp:nvSpPr>
        <dsp:cNvPr id="0" name=""/>
        <dsp:cNvSpPr/>
      </dsp:nvSpPr>
      <dsp:spPr>
        <a:xfrm rot="5400000">
          <a:off x="-186546" y="1231599"/>
          <a:ext cx="1243645" cy="8705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rgbClr val="EC6B10"/>
              </a:solidFill>
            </a:rPr>
            <a:t>Meso</a:t>
          </a:r>
          <a:endParaRPr lang="fr-FR" sz="2400" kern="1200" dirty="0">
            <a:solidFill>
              <a:srgbClr val="EC6B10"/>
            </a:solidFill>
          </a:endParaRPr>
        </a:p>
      </dsp:txBody>
      <dsp:txXfrm rot="-5400000">
        <a:off x="2" y="1480328"/>
        <a:ext cx="870551" cy="373094"/>
      </dsp:txXfrm>
    </dsp:sp>
    <dsp:sp modelId="{48856047-F02A-4888-8243-290C2797D186}">
      <dsp:nvSpPr>
        <dsp:cNvPr id="0" name=""/>
        <dsp:cNvSpPr/>
      </dsp:nvSpPr>
      <dsp:spPr>
        <a:xfrm rot="5400000">
          <a:off x="4352030" y="-2436425"/>
          <a:ext cx="808369" cy="77713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solidFill>
                <a:srgbClr val="18277B"/>
              </a:solidFill>
            </a:rPr>
            <a:t>Mise</a:t>
          </a:r>
          <a:r>
            <a:rPr lang="en-US" sz="2000" kern="1200" dirty="0">
              <a:solidFill>
                <a:srgbClr val="18277B"/>
              </a:solidFill>
            </a:rPr>
            <a:t> en place des infrastructures de production et de </a:t>
          </a:r>
          <a:r>
            <a:rPr lang="en-US" sz="2000" kern="1200" dirty="0" err="1">
              <a:solidFill>
                <a:srgbClr val="18277B"/>
              </a:solidFill>
            </a:rPr>
            <a:t>marché</a:t>
          </a:r>
          <a:r>
            <a:rPr lang="en-US" sz="2000" kern="1200" dirty="0">
              <a:solidFill>
                <a:srgbClr val="18277B"/>
              </a:solidFill>
            </a:rPr>
            <a:t> </a:t>
          </a:r>
          <a:r>
            <a:rPr lang="en-US" sz="2000" kern="1200" dirty="0" err="1">
              <a:solidFill>
                <a:srgbClr val="18277B"/>
              </a:solidFill>
            </a:rPr>
            <a:t>adéquates</a:t>
          </a:r>
          <a:endParaRPr lang="fr-FR" sz="2000" kern="1200" dirty="0">
            <a:solidFill>
              <a:srgbClr val="18277B"/>
            </a:solidFill>
          </a:endParaRPr>
        </a:p>
      </dsp:txBody>
      <dsp:txXfrm rot="-5400000">
        <a:off x="870552" y="1084514"/>
        <a:ext cx="7731865" cy="729447"/>
      </dsp:txXfrm>
    </dsp:sp>
    <dsp:sp modelId="{0B4E1709-783C-4A17-8C26-83256C19E6A4}">
      <dsp:nvSpPr>
        <dsp:cNvPr id="0" name=""/>
        <dsp:cNvSpPr/>
      </dsp:nvSpPr>
      <dsp:spPr>
        <a:xfrm rot="5400000">
          <a:off x="-186546" y="2275411"/>
          <a:ext cx="1243645" cy="8705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EC6B10"/>
              </a:solidFill>
            </a:rPr>
            <a:t>Micro</a:t>
          </a:r>
          <a:endParaRPr lang="fr-FR" sz="2400" kern="1200" dirty="0">
            <a:solidFill>
              <a:srgbClr val="EC6B10"/>
            </a:solidFill>
          </a:endParaRPr>
        </a:p>
      </dsp:txBody>
      <dsp:txXfrm rot="-5400000">
        <a:off x="2" y="2524140"/>
        <a:ext cx="870551" cy="373094"/>
      </dsp:txXfrm>
    </dsp:sp>
    <dsp:sp modelId="{B9951031-11F2-45A0-AC07-6C70A0A5B18B}">
      <dsp:nvSpPr>
        <dsp:cNvPr id="0" name=""/>
        <dsp:cNvSpPr/>
      </dsp:nvSpPr>
      <dsp:spPr>
        <a:xfrm rot="5400000">
          <a:off x="4352030" y="-1392613"/>
          <a:ext cx="808369" cy="77713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solidFill>
                <a:srgbClr val="18277B"/>
              </a:solidFill>
            </a:rPr>
            <a:t>Soutien</a:t>
          </a:r>
          <a:r>
            <a:rPr lang="en-US" sz="2000" kern="1200" dirty="0">
              <a:solidFill>
                <a:srgbClr val="18277B"/>
              </a:solidFill>
            </a:rPr>
            <a:t> aux institutions </a:t>
          </a:r>
          <a:r>
            <a:rPr lang="en-US" sz="2000" kern="1200" dirty="0" err="1">
              <a:solidFill>
                <a:srgbClr val="18277B"/>
              </a:solidFill>
            </a:rPr>
            <a:t>financières</a:t>
          </a:r>
          <a:r>
            <a:rPr lang="en-US" sz="2000" kern="1200" dirty="0">
              <a:solidFill>
                <a:srgbClr val="18277B"/>
              </a:solidFill>
            </a:rPr>
            <a:t> et aux </a:t>
          </a:r>
          <a:r>
            <a:rPr lang="en-US" sz="2000" kern="1200" dirty="0" err="1">
              <a:solidFill>
                <a:srgbClr val="18277B"/>
              </a:solidFill>
            </a:rPr>
            <a:t>entreprises</a:t>
          </a:r>
          <a:endParaRPr lang="fr-FR" sz="2000" kern="1200" dirty="0">
            <a:solidFill>
              <a:srgbClr val="18277B"/>
            </a:solidFill>
          </a:endParaRPr>
        </a:p>
      </dsp:txBody>
      <dsp:txXfrm rot="-5400000">
        <a:off x="870552" y="2128326"/>
        <a:ext cx="7731865" cy="729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F8474-F8AF-4640-A1DA-9D70611945B7}">
      <dsp:nvSpPr>
        <dsp:cNvPr id="0" name=""/>
        <dsp:cNvSpPr/>
      </dsp:nvSpPr>
      <dsp:spPr>
        <a:xfrm>
          <a:off x="2075543" y="0"/>
          <a:ext cx="4707164" cy="4707164"/>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F00BB3A-0681-4CE6-8A04-ECD8D7BEAA04}">
      <dsp:nvSpPr>
        <dsp:cNvPr id="0" name=""/>
        <dsp:cNvSpPr/>
      </dsp:nvSpPr>
      <dsp:spPr>
        <a:xfrm>
          <a:off x="2522723" y="447180"/>
          <a:ext cx="1835793" cy="18357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dirty="0">
              <a:effectLst/>
              <a:latin typeface="Arial" panose="020B0604020202020204" pitchFamily="34" charset="0"/>
              <a:ea typeface="Calibri" panose="020F0502020204030204" pitchFamily="34" charset="0"/>
              <a:cs typeface="Times New Roman" panose="02020603050405020304" pitchFamily="18" charset="0"/>
            </a:rPr>
            <a:t>Programme pour amélioration de l’environnement des affaires et de le développement des chaînes de valeur r</a:t>
          </a:r>
          <a:r>
            <a:rPr lang="en-US" sz="1400" b="1" kern="1200" dirty="0">
              <a:effectLst/>
              <a:latin typeface="Arial" panose="020B0604020202020204" pitchFamily="34" charset="0"/>
              <a:ea typeface="Calibri" panose="020F0502020204030204" pitchFamily="34" charset="0"/>
              <a:cs typeface="Times New Roman" panose="02020603050405020304" pitchFamily="18" charset="0"/>
            </a:rPr>
            <a:t>é</a:t>
          </a:r>
          <a:r>
            <a:rPr lang="fr-BE" sz="1400" b="1" kern="1200" dirty="0" err="1">
              <a:effectLst/>
              <a:latin typeface="Arial" panose="020B0604020202020204" pitchFamily="34" charset="0"/>
              <a:ea typeface="Calibri" panose="020F0502020204030204" pitchFamily="34" charset="0"/>
              <a:cs typeface="Times New Roman" panose="02020603050405020304" pitchFamily="18" charset="0"/>
            </a:rPr>
            <a:t>gional</a:t>
          </a:r>
          <a:r>
            <a:rPr lang="en-US" sz="1400" b="1" kern="1200" dirty="0">
              <a:effectLst/>
              <a:latin typeface="Arial" panose="020B0604020202020204" pitchFamily="34" charset="0"/>
              <a:ea typeface="Calibri" panose="020F0502020204030204" pitchFamily="34" charset="0"/>
              <a:cs typeface="Times New Roman" panose="02020603050405020304" pitchFamily="18" charset="0"/>
            </a:rPr>
            <a:t>e</a:t>
          </a:r>
          <a:r>
            <a:rPr lang="fr-BE" sz="1400" b="1" kern="1200" dirty="0">
              <a:effectLst/>
              <a:latin typeface="Arial" panose="020B0604020202020204" pitchFamily="34" charset="0"/>
              <a:ea typeface="Calibri" panose="020F0502020204030204" pitchFamily="34" charset="0"/>
              <a:cs typeface="Times New Roman" panose="02020603050405020304" pitchFamily="18" charset="0"/>
            </a:rPr>
            <a:t>s</a:t>
          </a:r>
          <a:endParaRPr lang="en-US" sz="1400" b="1"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2522723" y="447180"/>
        <a:ext cx="1835793" cy="1835793"/>
      </dsp:txXfrm>
    </dsp:sp>
    <dsp:sp modelId="{0DCB34F0-8237-4ADA-8852-F86550B2453E}">
      <dsp:nvSpPr>
        <dsp:cNvPr id="0" name=""/>
        <dsp:cNvSpPr/>
      </dsp:nvSpPr>
      <dsp:spPr>
        <a:xfrm>
          <a:off x="4499732" y="447180"/>
          <a:ext cx="1835793" cy="18357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dirty="0">
              <a:effectLst/>
              <a:latin typeface="Arial" panose="020B0604020202020204" pitchFamily="34" charset="0"/>
              <a:ea typeface="Calibri" panose="020F0502020204030204" pitchFamily="34" charset="0"/>
              <a:cs typeface="Times New Roman" panose="02020603050405020304" pitchFamily="18" charset="0"/>
            </a:rPr>
            <a:t>Programme pour l’accroissement de l’inclusion financière</a:t>
          </a:r>
          <a:endParaRPr lang="en-US" sz="1400" b="1"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4499732" y="447180"/>
        <a:ext cx="1835793" cy="1835793"/>
      </dsp:txXfrm>
    </dsp:sp>
    <dsp:sp modelId="{9FD3039A-073F-4267-A2D2-4D1B104345C4}">
      <dsp:nvSpPr>
        <dsp:cNvPr id="0" name=""/>
        <dsp:cNvSpPr/>
      </dsp:nvSpPr>
      <dsp:spPr>
        <a:xfrm>
          <a:off x="2522723" y="2424189"/>
          <a:ext cx="1835793" cy="18357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dirty="0">
              <a:effectLst/>
              <a:latin typeface="Arial" panose="020B0604020202020204" pitchFamily="34" charset="0"/>
              <a:ea typeface="Calibri" panose="020F0502020204030204" pitchFamily="34" charset="0"/>
              <a:cs typeface="Times New Roman" panose="02020603050405020304" pitchFamily="18" charset="0"/>
            </a:rPr>
            <a:t>Programme pour le renforcement de l’accès des MPME aux financements</a:t>
          </a:r>
          <a:endParaRPr lang="fr-FR" sz="1400" kern="1200" dirty="0"/>
        </a:p>
      </dsp:txBody>
      <dsp:txXfrm>
        <a:off x="2522723" y="2424189"/>
        <a:ext cx="1835793" cy="1835793"/>
      </dsp:txXfrm>
    </dsp:sp>
    <dsp:sp modelId="{425C5013-66F4-48C0-B260-05F0829C25C5}">
      <dsp:nvSpPr>
        <dsp:cNvPr id="0" name=""/>
        <dsp:cNvSpPr/>
      </dsp:nvSpPr>
      <dsp:spPr>
        <a:xfrm>
          <a:off x="4499732" y="2424189"/>
          <a:ext cx="1835793" cy="18357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dirty="0">
              <a:effectLst/>
              <a:latin typeface="Arial" panose="020B0604020202020204" pitchFamily="34" charset="0"/>
              <a:ea typeface="Calibri" panose="020F0502020204030204" pitchFamily="34" charset="0"/>
              <a:cs typeface="Times New Roman" panose="02020603050405020304" pitchFamily="18" charset="0"/>
            </a:rPr>
            <a:t>Programme pour la gestion </a:t>
          </a:r>
          <a:r>
            <a:rPr lang="en-US" sz="1400" b="1" kern="1200" dirty="0">
              <a:effectLst/>
              <a:latin typeface="Arial" panose="020B0604020202020204" pitchFamily="34" charset="0"/>
              <a:ea typeface="Calibri" panose="020F0502020204030204" pitchFamily="34" charset="0"/>
              <a:cs typeface="Times New Roman" panose="02020603050405020304" pitchFamily="18" charset="0"/>
            </a:rPr>
            <a:t>et le </a:t>
          </a:r>
          <a:r>
            <a:rPr lang="en-US" sz="1400" b="1" kern="1200" dirty="0" err="1">
              <a:effectLst/>
              <a:latin typeface="Arial" panose="020B0604020202020204" pitchFamily="34" charset="0"/>
              <a:ea typeface="Calibri" panose="020F0502020204030204" pitchFamily="34" charset="0"/>
              <a:cs typeface="Times New Roman" panose="02020603050405020304" pitchFamily="18" charset="0"/>
            </a:rPr>
            <a:t>partage</a:t>
          </a:r>
          <a:r>
            <a:rPr lang="en-US" sz="1400" b="1" kern="1200" dirty="0">
              <a:effectLst/>
              <a:latin typeface="Arial" panose="020B0604020202020204" pitchFamily="34" charset="0"/>
              <a:ea typeface="Calibri" panose="020F0502020204030204" pitchFamily="34" charset="0"/>
              <a:cs typeface="Times New Roman" panose="02020603050405020304" pitchFamily="18" charset="0"/>
            </a:rPr>
            <a:t> </a:t>
          </a:r>
          <a:r>
            <a:rPr lang="fr-BE" sz="1400" b="1" kern="1200" dirty="0">
              <a:effectLst/>
              <a:latin typeface="Arial" panose="020B0604020202020204" pitchFamily="34" charset="0"/>
              <a:ea typeface="Calibri" panose="020F0502020204030204" pitchFamily="34" charset="0"/>
              <a:cs typeface="Times New Roman" panose="02020603050405020304" pitchFamily="18" charset="0"/>
            </a:rPr>
            <a:t>des connaissances sur le développement du secteur privé ACP</a:t>
          </a:r>
          <a:endParaRPr lang="fr-FR" sz="1400" kern="1200" dirty="0"/>
        </a:p>
      </dsp:txBody>
      <dsp:txXfrm>
        <a:off x="4499732" y="2424189"/>
        <a:ext cx="1835793" cy="1835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396C0-3CF8-42FA-B29E-A18D082FD76F}">
      <dsp:nvSpPr>
        <dsp:cNvPr id="0" name=""/>
        <dsp:cNvSpPr/>
      </dsp:nvSpPr>
      <dsp:spPr>
        <a:xfrm>
          <a:off x="2483695" y="202124"/>
          <a:ext cx="1284353" cy="112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marR="0" lvl="0" indent="0" algn="ctr" defTabSz="444500" rtl="0">
            <a:lnSpc>
              <a:spcPct val="90000"/>
            </a:lnSpc>
            <a:spcBef>
              <a:spcPct val="0"/>
            </a:spcBef>
            <a:spcAft>
              <a:spcPct val="35000"/>
            </a:spcAft>
            <a:buNone/>
          </a:pPr>
          <a:r>
            <a:rPr lang="en-US" sz="1000" b="1" i="0" u="none" strike="noStrike" kern="1200" baseline="0" dirty="0">
              <a:latin typeface="Calibri"/>
            </a:rPr>
            <a:t>Fond </a:t>
          </a:r>
          <a:r>
            <a:rPr lang="en-US" sz="1000" b="1" i="0" u="none" strike="noStrike" kern="1200" baseline="0" dirty="0" err="1">
              <a:latin typeface="Calibri"/>
            </a:rPr>
            <a:t>d’Investissement</a:t>
          </a:r>
          <a:r>
            <a:rPr lang="en-US" sz="1000" b="1" i="0" u="none" strike="noStrike" kern="1200" baseline="0" dirty="0">
              <a:latin typeface="Calibri"/>
            </a:rPr>
            <a:t> B</a:t>
          </a:r>
          <a:r>
            <a:rPr lang="en-GB" sz="1000" b="1" i="0" u="none" strike="noStrike" kern="1200" baseline="0" dirty="0" err="1">
              <a:latin typeface="Calibri"/>
            </a:rPr>
            <a:t>oost</a:t>
          </a:r>
          <a:r>
            <a:rPr lang="en-GB" sz="1000" b="1" i="0" u="none" strike="noStrike" kern="1200" baseline="0" dirty="0">
              <a:latin typeface="Calibri"/>
            </a:rPr>
            <a:t> Africa (</a:t>
          </a:r>
          <a:r>
            <a:rPr lang="en-US" sz="1000" b="1" i="0" u="none" strike="noStrike" kern="1200" baseline="0" dirty="0">
              <a:latin typeface="Calibri"/>
            </a:rPr>
            <a:t>FIBA</a:t>
          </a:r>
          <a:r>
            <a:rPr lang="en-GB" sz="1000" b="1" i="0" u="none" strike="noStrike" kern="1200" baseline="0" dirty="0">
              <a:latin typeface="Calibri"/>
            </a:rPr>
            <a:t>)</a:t>
          </a:r>
          <a:r>
            <a:rPr lang="en-US" sz="1000" b="1" i="0" u="none" strike="noStrike" kern="1200" baseline="0" dirty="0">
              <a:latin typeface="Calibri"/>
            </a:rPr>
            <a:t> (EUR 18.2 Mio)</a:t>
          </a:r>
          <a:endParaRPr lang="en-GB" sz="1000" b="1" i="0" u="none" strike="noStrike" kern="1200" baseline="0" dirty="0">
            <a:latin typeface="Calibri"/>
          </a:endParaRPr>
        </a:p>
        <a:p>
          <a:pPr marL="0" marR="0" lvl="0" indent="0" algn="ctr" defTabSz="444500" rtl="0">
            <a:lnSpc>
              <a:spcPct val="90000"/>
            </a:lnSpc>
            <a:spcBef>
              <a:spcPct val="0"/>
            </a:spcBef>
            <a:spcAft>
              <a:spcPct val="35000"/>
            </a:spcAft>
            <a:buNone/>
          </a:pPr>
          <a:r>
            <a:rPr lang="en-US" sz="800" b="1" i="1" u="none" strike="noStrike" kern="1200" baseline="0" dirty="0" err="1">
              <a:latin typeface="Calibri"/>
            </a:rPr>
            <a:t>Capitaux</a:t>
          </a:r>
          <a:r>
            <a:rPr lang="en-US" sz="800" b="1" i="1" u="none" strike="noStrike" kern="1200" baseline="0" dirty="0">
              <a:latin typeface="Calibri"/>
            </a:rPr>
            <a:t> </a:t>
          </a:r>
          <a:r>
            <a:rPr lang="en-US" sz="800" b="1" i="1" u="none" strike="noStrike" kern="1200" baseline="0" dirty="0" err="1">
              <a:latin typeface="Calibri"/>
            </a:rPr>
            <a:t>d’amoçage</a:t>
          </a:r>
          <a:endParaRPr lang="en-GB" sz="800" b="1" i="1" u="none" strike="noStrike" kern="1200" baseline="0" dirty="0">
            <a:latin typeface="Calibri"/>
          </a:endParaRPr>
        </a:p>
        <a:p>
          <a:pPr marL="0" marR="0" lvl="0" indent="0" algn="ctr" defTabSz="444500" rtl="0">
            <a:lnSpc>
              <a:spcPct val="90000"/>
            </a:lnSpc>
            <a:spcBef>
              <a:spcPct val="0"/>
            </a:spcBef>
            <a:spcAft>
              <a:spcPct val="35000"/>
            </a:spcAft>
            <a:buNone/>
          </a:pPr>
          <a:r>
            <a:rPr lang="en-US" sz="800" b="1" i="1" u="none" strike="noStrike" kern="1200" baseline="0" dirty="0" err="1">
              <a:latin typeface="Calibri"/>
            </a:rPr>
            <a:t>Fonds</a:t>
          </a:r>
          <a:r>
            <a:rPr lang="en-US" sz="800" b="1" i="1" u="none" strike="noStrike" kern="1200" baseline="0" dirty="0">
              <a:latin typeface="Calibri"/>
            </a:rPr>
            <a:t> d’</a:t>
          </a:r>
          <a:r>
            <a:rPr lang="en-GB" sz="800" b="1" i="1" u="none" strike="noStrike" kern="1200" baseline="0" dirty="0">
              <a:latin typeface="Calibri"/>
            </a:rPr>
            <a:t>Innovation funds</a:t>
          </a:r>
        </a:p>
        <a:p>
          <a:pPr marL="0" marR="0" lvl="0" indent="0" algn="ctr" defTabSz="444500" rtl="0">
            <a:lnSpc>
              <a:spcPct val="90000"/>
            </a:lnSpc>
            <a:spcBef>
              <a:spcPct val="0"/>
            </a:spcBef>
            <a:spcAft>
              <a:spcPct val="35000"/>
            </a:spcAft>
            <a:buNone/>
          </a:pPr>
          <a:r>
            <a:rPr lang="en-US" sz="800" b="1" i="1" u="none" strike="noStrike" kern="1200" baseline="0" dirty="0">
              <a:latin typeface="Calibri"/>
            </a:rPr>
            <a:t>Capital-risqué</a:t>
          </a:r>
        </a:p>
        <a:p>
          <a:pPr marL="0" marR="0" lvl="0" indent="0" algn="ctr" defTabSz="444500" rtl="0">
            <a:lnSpc>
              <a:spcPct val="90000"/>
            </a:lnSpc>
            <a:spcBef>
              <a:spcPct val="0"/>
            </a:spcBef>
            <a:spcAft>
              <a:spcPct val="35000"/>
            </a:spcAft>
            <a:buNone/>
          </a:pPr>
          <a:r>
            <a:rPr lang="en-US" sz="800" b="1" i="1" u="none" strike="noStrike" kern="1200" baseline="0" dirty="0" err="1">
              <a:latin typeface="Calibri"/>
            </a:rPr>
            <a:t>Investisseuer</a:t>
          </a:r>
          <a:r>
            <a:rPr lang="en-US" sz="800" b="1" i="1" u="none" strike="noStrike" kern="1200" baseline="0" dirty="0">
              <a:latin typeface="Calibri"/>
            </a:rPr>
            <a:t> providential (</a:t>
          </a:r>
          <a:r>
            <a:rPr lang="en-GB" sz="800" b="1" i="1" u="none" strike="noStrike" kern="1200" baseline="0" dirty="0">
              <a:latin typeface="Calibri"/>
            </a:rPr>
            <a:t>Business angels</a:t>
          </a:r>
          <a:r>
            <a:rPr lang="en-US" sz="800" b="1" i="1" u="none" strike="noStrike" kern="1200" baseline="0" dirty="0">
              <a:latin typeface="Calibri"/>
            </a:rPr>
            <a:t>)</a:t>
          </a:r>
          <a:endParaRPr lang="en-GB" sz="800" kern="1200" dirty="0"/>
        </a:p>
      </dsp:txBody>
      <dsp:txXfrm>
        <a:off x="2483695" y="202124"/>
        <a:ext cx="1284353" cy="1121965"/>
      </dsp:txXfrm>
    </dsp:sp>
    <dsp:sp modelId="{9D1E046F-21D0-4598-BC9B-B869892545E0}">
      <dsp:nvSpPr>
        <dsp:cNvPr id="0" name=""/>
        <dsp:cNvSpPr/>
      </dsp:nvSpPr>
      <dsp:spPr>
        <a:xfrm>
          <a:off x="909394" y="-281"/>
          <a:ext cx="2590512" cy="2590512"/>
        </a:xfrm>
        <a:prstGeom prst="circularArrow">
          <a:avLst>
            <a:gd name="adj1" fmla="val 8250"/>
            <a:gd name="adj2" fmla="val 576231"/>
            <a:gd name="adj3" fmla="val 2963335"/>
            <a:gd name="adj4" fmla="val 94105"/>
            <a:gd name="adj5" fmla="val 9625"/>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D2ABC-EB34-45E1-8C76-5F413219B6E5}">
      <dsp:nvSpPr>
        <dsp:cNvPr id="0" name=""/>
        <dsp:cNvSpPr/>
      </dsp:nvSpPr>
      <dsp:spPr>
        <a:xfrm>
          <a:off x="1656671" y="1810730"/>
          <a:ext cx="1095958" cy="1095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marR="0" lvl="0" indent="0" algn="ctr" defTabSz="444500" rtl="0">
            <a:lnSpc>
              <a:spcPct val="90000"/>
            </a:lnSpc>
            <a:spcBef>
              <a:spcPct val="0"/>
            </a:spcBef>
            <a:spcAft>
              <a:spcPct val="35000"/>
            </a:spcAft>
            <a:buNone/>
          </a:pPr>
          <a:r>
            <a:rPr lang="en-US" sz="1000" b="1" i="0" u="none" strike="noStrike" kern="1200" baseline="0" dirty="0" err="1">
              <a:latin typeface="Calibri"/>
            </a:rPr>
            <a:t>Laboratoires</a:t>
          </a:r>
          <a:r>
            <a:rPr lang="en-US" sz="1000" b="1" i="0" u="none" strike="noStrike" kern="1200" baseline="0" dirty="0">
              <a:latin typeface="Calibri"/>
            </a:rPr>
            <a:t> d’</a:t>
          </a:r>
          <a:r>
            <a:rPr lang="en-GB" sz="1000" b="1" i="0" u="none" strike="noStrike" kern="1200" baseline="0" dirty="0">
              <a:latin typeface="Calibri"/>
            </a:rPr>
            <a:t>Innovation &amp; Information (</a:t>
          </a:r>
          <a:r>
            <a:rPr lang="en-US" sz="1000" b="1" i="0" u="none" strike="noStrike" kern="1200" baseline="0" dirty="0">
              <a:latin typeface="Calibri"/>
            </a:rPr>
            <a:t>Lab </a:t>
          </a:r>
          <a:r>
            <a:rPr lang="en-GB" sz="1000" b="1" i="0" u="none" strike="noStrike" kern="1200" baseline="0" dirty="0">
              <a:latin typeface="Calibri"/>
            </a:rPr>
            <a:t>I&amp;I)</a:t>
          </a:r>
          <a:r>
            <a:rPr lang="en-US" sz="1000" b="1" i="0" u="none" strike="noStrike" kern="1200" baseline="0" dirty="0">
              <a:latin typeface="Calibri"/>
            </a:rPr>
            <a:t> (EUR 10 Mio)</a:t>
          </a:r>
          <a:endParaRPr lang="en-GB" sz="1000" b="1" i="0" u="none" strike="noStrike" kern="1200" baseline="0" dirty="0">
            <a:latin typeface="Calibri"/>
          </a:endParaRPr>
        </a:p>
        <a:p>
          <a:pPr marL="0" marR="0" lvl="0" indent="0" algn="ctr" defTabSz="444500" rtl="0">
            <a:lnSpc>
              <a:spcPct val="90000"/>
            </a:lnSpc>
            <a:spcBef>
              <a:spcPct val="0"/>
            </a:spcBef>
            <a:spcAft>
              <a:spcPct val="35000"/>
            </a:spcAft>
            <a:buNone/>
          </a:pPr>
          <a:r>
            <a:rPr lang="en-GB" sz="800" b="1" i="1" u="none" strike="noStrike" kern="1200" baseline="0" dirty="0">
              <a:latin typeface="Calibri"/>
            </a:rPr>
            <a:t>Re</a:t>
          </a:r>
          <a:r>
            <a:rPr lang="en-US" sz="800" b="1" i="1" u="none" strike="noStrike" kern="1200" baseline="0" dirty="0" err="1">
              <a:latin typeface="Calibri"/>
            </a:rPr>
            <a:t>cherche</a:t>
          </a:r>
          <a:r>
            <a:rPr lang="en-US" sz="800" b="1" i="1" u="none" strike="noStrike" kern="1200" baseline="0" dirty="0">
              <a:latin typeface="Calibri"/>
            </a:rPr>
            <a:t> </a:t>
          </a:r>
          <a:r>
            <a:rPr lang="en-US" sz="800" b="1" i="1" u="none" strike="noStrike" kern="1200" baseline="0" dirty="0" err="1">
              <a:latin typeface="Calibri"/>
            </a:rPr>
            <a:t>pilote</a:t>
          </a:r>
          <a:r>
            <a:rPr lang="en-US" sz="800" b="1" i="1" u="none" strike="noStrike" kern="1200" baseline="0" dirty="0">
              <a:latin typeface="Calibri"/>
            </a:rPr>
            <a:t> et test </a:t>
          </a:r>
          <a:r>
            <a:rPr lang="en-US" sz="800" b="1" i="1" u="none" strike="noStrike" kern="1200" baseline="0" dirty="0" err="1">
              <a:latin typeface="Calibri"/>
            </a:rPr>
            <a:t>idées</a:t>
          </a:r>
          <a:r>
            <a:rPr lang="en-US" sz="800" b="1" i="1" u="none" strike="noStrike" kern="1200" baseline="0" dirty="0">
              <a:latin typeface="Calibri"/>
            </a:rPr>
            <a:t> </a:t>
          </a:r>
          <a:r>
            <a:rPr lang="en-US" sz="800" b="1" i="1" u="none" strike="noStrike" kern="1200" baseline="0" dirty="0" err="1">
              <a:latin typeface="Calibri"/>
            </a:rPr>
            <a:t>prometteuses</a:t>
          </a:r>
          <a:endParaRPr lang="en-GB" sz="800" b="1" i="1" u="none" strike="noStrike" kern="1200" baseline="0" dirty="0">
            <a:latin typeface="Calibri"/>
          </a:endParaRPr>
        </a:p>
        <a:p>
          <a:pPr marL="0" marR="0" lvl="0" indent="0" algn="ctr" defTabSz="444500" rtl="0">
            <a:lnSpc>
              <a:spcPct val="90000"/>
            </a:lnSpc>
            <a:spcBef>
              <a:spcPct val="0"/>
            </a:spcBef>
            <a:spcAft>
              <a:spcPct val="35000"/>
            </a:spcAft>
            <a:buNone/>
          </a:pPr>
          <a:r>
            <a:rPr lang="en-US" sz="800" b="1" i="1" u="none" strike="noStrike" kern="1200" baseline="0" dirty="0">
              <a:latin typeface="Calibri"/>
            </a:rPr>
            <a:t>Support </a:t>
          </a:r>
          <a:r>
            <a:rPr lang="en-US" sz="800" b="1" i="1" u="none" strike="noStrike" kern="1200" baseline="0" dirty="0" err="1">
              <a:latin typeface="Calibri"/>
            </a:rPr>
            <a:t>informatique</a:t>
          </a:r>
          <a:r>
            <a:rPr lang="en-GB" sz="800" b="1" i="1" u="none" strike="noStrike" kern="1200" baseline="0" dirty="0">
              <a:latin typeface="Calibri"/>
            </a:rPr>
            <a:t> </a:t>
          </a:r>
          <a:endParaRPr lang="en-GB" sz="800" kern="1200" dirty="0"/>
        </a:p>
      </dsp:txBody>
      <dsp:txXfrm>
        <a:off x="1656671" y="1810730"/>
        <a:ext cx="1095958" cy="1095958"/>
      </dsp:txXfrm>
    </dsp:sp>
    <dsp:sp modelId="{1398EF38-0828-4227-B959-BD437B76C2AF}">
      <dsp:nvSpPr>
        <dsp:cNvPr id="0" name=""/>
        <dsp:cNvSpPr/>
      </dsp:nvSpPr>
      <dsp:spPr>
        <a:xfrm>
          <a:off x="909394" y="-281"/>
          <a:ext cx="2590512" cy="2590512"/>
        </a:xfrm>
        <a:prstGeom prst="circularArrow">
          <a:avLst>
            <a:gd name="adj1" fmla="val 8250"/>
            <a:gd name="adj2" fmla="val 576231"/>
            <a:gd name="adj3" fmla="val 10129664"/>
            <a:gd name="adj4" fmla="val 7260434"/>
            <a:gd name="adj5" fmla="val 9625"/>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72C50-E947-4F49-BD19-725AE31E4688}">
      <dsp:nvSpPr>
        <dsp:cNvPr id="0" name=""/>
        <dsp:cNvSpPr/>
      </dsp:nvSpPr>
      <dsp:spPr>
        <a:xfrm>
          <a:off x="659017" y="202124"/>
          <a:ext cx="1248822" cy="112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defTabSz="444500" rtl="0">
            <a:lnSpc>
              <a:spcPct val="90000"/>
            </a:lnSpc>
            <a:spcBef>
              <a:spcPct val="0"/>
            </a:spcBef>
            <a:spcAft>
              <a:spcPct val="35000"/>
            </a:spcAft>
            <a:buNone/>
          </a:pPr>
          <a:r>
            <a:rPr lang="en-US" sz="1000" b="1" kern="1200" dirty="0"/>
            <a:t>Assistance </a:t>
          </a:r>
          <a:r>
            <a:rPr lang="en-US" sz="1000" b="1" kern="1200" dirty="0" err="1"/>
            <a:t>te</a:t>
          </a:r>
          <a:r>
            <a:rPr lang="en-GB" sz="1000" b="1" kern="1200" dirty="0" err="1"/>
            <a:t>chni</a:t>
          </a:r>
          <a:r>
            <a:rPr lang="en-US" sz="1000" b="1" kern="1200" dirty="0" err="1"/>
            <a:t>que</a:t>
          </a:r>
          <a:r>
            <a:rPr lang="en-US" sz="1000" b="1" kern="1200" dirty="0"/>
            <a:t> </a:t>
          </a:r>
          <a:r>
            <a:rPr lang="en-GB" sz="1000" b="1" kern="1200" dirty="0"/>
            <a:t>(</a:t>
          </a:r>
          <a:r>
            <a:rPr lang="en-US" sz="1000" b="1" kern="1200" dirty="0"/>
            <a:t>A</a:t>
          </a:r>
          <a:r>
            <a:rPr lang="en-GB" sz="1000" b="1" kern="1200" dirty="0"/>
            <a:t>T)</a:t>
          </a:r>
          <a:r>
            <a:rPr lang="en-US" sz="1000" b="1" kern="1200" dirty="0"/>
            <a:t>  (EUR 150 Mio)</a:t>
          </a:r>
          <a:endParaRPr lang="en-GB" sz="1000" b="1" kern="1200" dirty="0"/>
        </a:p>
        <a:p>
          <a:pPr marL="0" marR="0" lvl="0" indent="0" algn="ctr" defTabSz="444500" rtl="0">
            <a:lnSpc>
              <a:spcPct val="90000"/>
            </a:lnSpc>
            <a:spcBef>
              <a:spcPct val="0"/>
            </a:spcBef>
            <a:spcAft>
              <a:spcPct val="35000"/>
            </a:spcAft>
            <a:buNone/>
          </a:pPr>
          <a:r>
            <a:rPr lang="en-GB" sz="800" b="1" i="1" u="none" strike="noStrike" kern="1200" baseline="0" dirty="0" err="1">
              <a:latin typeface="Calibri"/>
            </a:rPr>
            <a:t>Ecosyst</a:t>
          </a:r>
          <a:r>
            <a:rPr lang="en-US" sz="800" b="1" i="1" u="none" strike="noStrike" kern="1200" baseline="0" dirty="0">
              <a:latin typeface="Calibri"/>
            </a:rPr>
            <a:t>è</a:t>
          </a:r>
          <a:r>
            <a:rPr lang="en-GB" sz="800" b="1" i="1" u="none" strike="noStrike" kern="1200" baseline="0" dirty="0">
              <a:latin typeface="Calibri"/>
            </a:rPr>
            <a:t>m</a:t>
          </a:r>
          <a:r>
            <a:rPr lang="en-US" sz="800" b="1" i="1" u="none" strike="noStrike" kern="1200" baseline="0" dirty="0">
              <a:latin typeface="Calibri"/>
            </a:rPr>
            <a:t>e</a:t>
          </a:r>
          <a:r>
            <a:rPr lang="en-GB" sz="800" b="1" i="1" u="none" strike="noStrike" kern="1200" baseline="0" dirty="0">
              <a:latin typeface="Calibri"/>
            </a:rPr>
            <a:t>s</a:t>
          </a:r>
        </a:p>
        <a:p>
          <a:pPr marL="0" marR="0" lvl="0" indent="0" algn="ctr" defTabSz="444500" rtl="0">
            <a:lnSpc>
              <a:spcPct val="90000"/>
            </a:lnSpc>
            <a:spcBef>
              <a:spcPct val="0"/>
            </a:spcBef>
            <a:spcAft>
              <a:spcPct val="35000"/>
            </a:spcAft>
            <a:buNone/>
          </a:pPr>
          <a:r>
            <a:rPr lang="en-GB" sz="800" b="1" i="1" u="none" strike="noStrike" kern="1200" baseline="0" dirty="0" err="1">
              <a:latin typeface="Calibri"/>
            </a:rPr>
            <a:t>Acc</a:t>
          </a:r>
          <a:r>
            <a:rPr lang="en-US" sz="800" b="1" i="1" u="none" strike="noStrike" kern="1200" baseline="0" dirty="0">
              <a:latin typeface="Calibri"/>
            </a:rPr>
            <a:t>é</a:t>
          </a:r>
          <a:r>
            <a:rPr lang="en-GB" sz="800" b="1" i="1" u="none" strike="noStrike" kern="1200" baseline="0" dirty="0" err="1">
              <a:latin typeface="Calibri"/>
            </a:rPr>
            <a:t>lerat</a:t>
          </a:r>
          <a:r>
            <a:rPr lang="en-US" sz="800" b="1" i="1" u="none" strike="noStrike" kern="1200" baseline="0" dirty="0" err="1">
              <a:latin typeface="Calibri"/>
            </a:rPr>
            <a:t>eurs</a:t>
          </a:r>
          <a:endParaRPr lang="en-GB" sz="800" b="1" i="1" u="none" strike="noStrike" kern="1200" baseline="0" dirty="0">
            <a:latin typeface="Calibri"/>
          </a:endParaRPr>
        </a:p>
        <a:p>
          <a:pPr marL="0" marR="0" lvl="0" indent="0" algn="ctr" defTabSz="444500" rtl="0">
            <a:lnSpc>
              <a:spcPct val="90000"/>
            </a:lnSpc>
            <a:spcBef>
              <a:spcPct val="0"/>
            </a:spcBef>
            <a:spcAft>
              <a:spcPct val="35000"/>
            </a:spcAft>
            <a:buNone/>
          </a:pPr>
          <a:r>
            <a:rPr lang="en-GB" sz="800" b="1" i="1" u="none" strike="noStrike" kern="1200" baseline="0" dirty="0" err="1">
              <a:latin typeface="Calibri"/>
            </a:rPr>
            <a:t>Incubat</a:t>
          </a:r>
          <a:r>
            <a:rPr lang="en-US" sz="800" b="1" i="1" u="none" strike="noStrike" kern="1200" baseline="0" dirty="0" err="1">
              <a:latin typeface="Calibri"/>
            </a:rPr>
            <a:t>eur</a:t>
          </a:r>
          <a:r>
            <a:rPr lang="en-GB" sz="800" b="1" i="1" u="none" strike="noStrike" kern="1200" baseline="0" dirty="0">
              <a:latin typeface="Calibri"/>
            </a:rPr>
            <a:t>s</a:t>
          </a:r>
        </a:p>
        <a:p>
          <a:pPr marL="0" marR="0" lvl="0" indent="0" algn="ctr" defTabSz="444500" rtl="0">
            <a:lnSpc>
              <a:spcPct val="90000"/>
            </a:lnSpc>
            <a:spcBef>
              <a:spcPct val="0"/>
            </a:spcBef>
            <a:spcAft>
              <a:spcPct val="35000"/>
            </a:spcAft>
            <a:buNone/>
          </a:pPr>
          <a:r>
            <a:rPr lang="en-US" sz="800" b="1" i="1" u="none" strike="noStrike" kern="1200" baseline="0" dirty="0">
              <a:latin typeface="Calibri"/>
            </a:rPr>
            <a:t>Services </a:t>
          </a:r>
          <a:r>
            <a:rPr lang="en-US" sz="800" b="1" i="1" u="none" strike="noStrike" kern="1200" baseline="0" dirty="0" err="1">
              <a:latin typeface="Calibri"/>
            </a:rPr>
            <a:t>professionnels</a:t>
          </a:r>
          <a:r>
            <a:rPr lang="en-US" sz="800" b="1" i="1" u="none" strike="noStrike" kern="1200" baseline="0" dirty="0">
              <a:latin typeface="Calibri"/>
            </a:rPr>
            <a:t> (services </a:t>
          </a:r>
          <a:r>
            <a:rPr lang="en-US" sz="800" b="1" i="1" u="none" strike="noStrike" kern="1200" baseline="0" dirty="0" err="1">
              <a:latin typeface="Calibri"/>
            </a:rPr>
            <a:t>d’appuis</a:t>
          </a:r>
          <a:r>
            <a:rPr lang="en-US" sz="800" b="1" i="1" u="none" strike="noStrike" kern="1200" baseline="0" dirty="0">
              <a:latin typeface="Calibri"/>
            </a:rPr>
            <a:t>; formation, </a:t>
          </a:r>
          <a:r>
            <a:rPr lang="en-US" sz="800" b="1" i="1" u="none" strike="noStrike" kern="1200" baseline="0" dirty="0" err="1">
              <a:latin typeface="Calibri"/>
            </a:rPr>
            <a:t>etc</a:t>
          </a:r>
          <a:r>
            <a:rPr lang="en-US" sz="800" b="1" i="1" u="none" strike="noStrike" kern="1200" baseline="0" dirty="0">
              <a:latin typeface="Calibri"/>
            </a:rPr>
            <a:t>)</a:t>
          </a:r>
          <a:endParaRPr lang="en-GB" sz="800" kern="1200" dirty="0"/>
        </a:p>
      </dsp:txBody>
      <dsp:txXfrm>
        <a:off x="659017" y="202124"/>
        <a:ext cx="1248822" cy="1121965"/>
      </dsp:txXfrm>
    </dsp:sp>
    <dsp:sp modelId="{E2E44803-DE95-4975-9464-A80B485BB72A}">
      <dsp:nvSpPr>
        <dsp:cNvPr id="0" name=""/>
        <dsp:cNvSpPr/>
      </dsp:nvSpPr>
      <dsp:spPr>
        <a:xfrm>
          <a:off x="909394" y="-281"/>
          <a:ext cx="2590512" cy="2590512"/>
        </a:xfrm>
        <a:prstGeom prst="circularArrow">
          <a:avLst>
            <a:gd name="adj1" fmla="val 8250"/>
            <a:gd name="adj2" fmla="val 576231"/>
            <a:gd name="adj3" fmla="val 16536255"/>
            <a:gd name="adj4" fmla="val 15227873"/>
            <a:gd name="adj5" fmla="val 9625"/>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396C0-3CF8-42FA-B29E-A18D082FD76F}">
      <dsp:nvSpPr>
        <dsp:cNvPr id="0" name=""/>
        <dsp:cNvSpPr/>
      </dsp:nvSpPr>
      <dsp:spPr>
        <a:xfrm>
          <a:off x="2483695" y="202124"/>
          <a:ext cx="1284353" cy="112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marR="0" lvl="0" indent="0" algn="ctr" defTabSz="444500" rtl="0">
            <a:lnSpc>
              <a:spcPct val="90000"/>
            </a:lnSpc>
            <a:spcBef>
              <a:spcPct val="0"/>
            </a:spcBef>
            <a:spcAft>
              <a:spcPct val="35000"/>
            </a:spcAft>
            <a:buNone/>
          </a:pPr>
          <a:r>
            <a:rPr lang="en-US" sz="1000" b="1" i="0" u="none" strike="noStrike" kern="1200" baseline="0" dirty="0">
              <a:latin typeface="Calibri"/>
            </a:rPr>
            <a:t>Fond </a:t>
          </a:r>
          <a:r>
            <a:rPr lang="en-US" sz="1000" b="1" i="0" u="none" strike="noStrike" kern="1200" baseline="0" dirty="0" err="1">
              <a:latin typeface="Calibri"/>
            </a:rPr>
            <a:t>d’Investissement</a:t>
          </a:r>
          <a:r>
            <a:rPr lang="en-US" sz="1000" b="1" i="0" u="none" strike="noStrike" kern="1200" baseline="0" dirty="0">
              <a:latin typeface="Calibri"/>
            </a:rPr>
            <a:t> B</a:t>
          </a:r>
          <a:r>
            <a:rPr lang="en-GB" sz="1000" b="1" i="0" u="none" strike="noStrike" kern="1200" baseline="0" dirty="0" err="1">
              <a:latin typeface="Calibri"/>
            </a:rPr>
            <a:t>oost</a:t>
          </a:r>
          <a:r>
            <a:rPr lang="en-GB" sz="1000" b="1" i="0" u="none" strike="noStrike" kern="1200" baseline="0" dirty="0">
              <a:latin typeface="Calibri"/>
            </a:rPr>
            <a:t> Africa (</a:t>
          </a:r>
          <a:r>
            <a:rPr lang="en-US" sz="1000" b="1" i="0" u="none" strike="noStrike" kern="1200" baseline="0" dirty="0">
              <a:latin typeface="Calibri"/>
            </a:rPr>
            <a:t>FIBA</a:t>
          </a:r>
          <a:r>
            <a:rPr lang="en-GB" sz="1000" b="1" i="0" u="none" strike="noStrike" kern="1200" baseline="0" dirty="0">
              <a:latin typeface="Calibri"/>
            </a:rPr>
            <a:t>)</a:t>
          </a:r>
          <a:r>
            <a:rPr lang="en-US" sz="1000" b="1" i="0" u="none" strike="noStrike" kern="1200" baseline="0" dirty="0">
              <a:latin typeface="Calibri"/>
            </a:rPr>
            <a:t> (EUR 18.2 Mio)</a:t>
          </a:r>
          <a:endParaRPr lang="en-GB" sz="1000" b="1" i="0" u="none" strike="noStrike" kern="1200" baseline="0" dirty="0">
            <a:latin typeface="Calibri"/>
          </a:endParaRPr>
        </a:p>
        <a:p>
          <a:pPr marL="0" marR="0" lvl="0" indent="0" algn="ctr" defTabSz="444500" rtl="0">
            <a:lnSpc>
              <a:spcPct val="90000"/>
            </a:lnSpc>
            <a:spcBef>
              <a:spcPct val="0"/>
            </a:spcBef>
            <a:spcAft>
              <a:spcPct val="35000"/>
            </a:spcAft>
            <a:buNone/>
          </a:pPr>
          <a:r>
            <a:rPr lang="en-US" sz="800" b="1" i="1" u="none" strike="noStrike" kern="1200" baseline="0" dirty="0" err="1">
              <a:latin typeface="Calibri"/>
            </a:rPr>
            <a:t>Capitaux</a:t>
          </a:r>
          <a:r>
            <a:rPr lang="en-US" sz="800" b="1" i="1" u="none" strike="noStrike" kern="1200" baseline="0" dirty="0">
              <a:latin typeface="Calibri"/>
            </a:rPr>
            <a:t> </a:t>
          </a:r>
          <a:r>
            <a:rPr lang="en-US" sz="800" b="1" i="1" u="none" strike="noStrike" kern="1200" baseline="0" dirty="0" err="1">
              <a:latin typeface="Calibri"/>
            </a:rPr>
            <a:t>d’amoçage</a:t>
          </a:r>
          <a:endParaRPr lang="en-GB" sz="800" b="1" i="1" u="none" strike="noStrike" kern="1200" baseline="0" dirty="0">
            <a:latin typeface="Calibri"/>
          </a:endParaRPr>
        </a:p>
        <a:p>
          <a:pPr marL="0" marR="0" lvl="0" indent="0" algn="ctr" defTabSz="444500" rtl="0">
            <a:lnSpc>
              <a:spcPct val="90000"/>
            </a:lnSpc>
            <a:spcBef>
              <a:spcPct val="0"/>
            </a:spcBef>
            <a:spcAft>
              <a:spcPct val="35000"/>
            </a:spcAft>
            <a:buNone/>
          </a:pPr>
          <a:r>
            <a:rPr lang="en-US" sz="800" b="1" i="1" u="none" strike="noStrike" kern="1200" baseline="0" dirty="0" err="1">
              <a:latin typeface="Calibri"/>
            </a:rPr>
            <a:t>Fonds</a:t>
          </a:r>
          <a:r>
            <a:rPr lang="en-US" sz="800" b="1" i="1" u="none" strike="noStrike" kern="1200" baseline="0" dirty="0">
              <a:latin typeface="Calibri"/>
            </a:rPr>
            <a:t> d’</a:t>
          </a:r>
          <a:r>
            <a:rPr lang="en-GB" sz="800" b="1" i="1" u="none" strike="noStrike" kern="1200" baseline="0" dirty="0">
              <a:latin typeface="Calibri"/>
            </a:rPr>
            <a:t>Innovation funds</a:t>
          </a:r>
        </a:p>
        <a:p>
          <a:pPr marL="0" marR="0" lvl="0" indent="0" algn="ctr" defTabSz="444500" rtl="0">
            <a:lnSpc>
              <a:spcPct val="90000"/>
            </a:lnSpc>
            <a:spcBef>
              <a:spcPct val="0"/>
            </a:spcBef>
            <a:spcAft>
              <a:spcPct val="35000"/>
            </a:spcAft>
            <a:buNone/>
          </a:pPr>
          <a:r>
            <a:rPr lang="en-US" sz="800" b="1" i="1" u="none" strike="noStrike" kern="1200" baseline="0" dirty="0">
              <a:latin typeface="Calibri"/>
            </a:rPr>
            <a:t>Capital-risqué</a:t>
          </a:r>
        </a:p>
        <a:p>
          <a:pPr marL="0" marR="0" lvl="0" indent="0" algn="ctr" defTabSz="444500" rtl="0">
            <a:lnSpc>
              <a:spcPct val="90000"/>
            </a:lnSpc>
            <a:spcBef>
              <a:spcPct val="0"/>
            </a:spcBef>
            <a:spcAft>
              <a:spcPct val="35000"/>
            </a:spcAft>
            <a:buNone/>
          </a:pPr>
          <a:r>
            <a:rPr lang="en-US" sz="800" b="1" i="1" u="none" strike="noStrike" kern="1200" baseline="0" dirty="0" err="1">
              <a:latin typeface="Calibri"/>
            </a:rPr>
            <a:t>Investisseuer</a:t>
          </a:r>
          <a:r>
            <a:rPr lang="en-US" sz="800" b="1" i="1" u="none" strike="noStrike" kern="1200" baseline="0" dirty="0">
              <a:latin typeface="Calibri"/>
            </a:rPr>
            <a:t> providential (</a:t>
          </a:r>
          <a:r>
            <a:rPr lang="en-GB" sz="800" b="1" i="1" u="none" strike="noStrike" kern="1200" baseline="0" dirty="0">
              <a:latin typeface="Calibri"/>
            </a:rPr>
            <a:t>Business angels</a:t>
          </a:r>
          <a:r>
            <a:rPr lang="en-US" sz="800" b="1" i="1" u="none" strike="noStrike" kern="1200" baseline="0" dirty="0">
              <a:latin typeface="Calibri"/>
            </a:rPr>
            <a:t>)</a:t>
          </a:r>
          <a:endParaRPr lang="en-GB" sz="800" kern="1200" dirty="0"/>
        </a:p>
      </dsp:txBody>
      <dsp:txXfrm>
        <a:off x="2483695" y="202124"/>
        <a:ext cx="1284353" cy="1121965"/>
      </dsp:txXfrm>
    </dsp:sp>
    <dsp:sp modelId="{9D1E046F-21D0-4598-BC9B-B869892545E0}">
      <dsp:nvSpPr>
        <dsp:cNvPr id="0" name=""/>
        <dsp:cNvSpPr/>
      </dsp:nvSpPr>
      <dsp:spPr>
        <a:xfrm>
          <a:off x="909394" y="-281"/>
          <a:ext cx="2590512" cy="2590512"/>
        </a:xfrm>
        <a:prstGeom prst="circularArrow">
          <a:avLst>
            <a:gd name="adj1" fmla="val 8250"/>
            <a:gd name="adj2" fmla="val 576231"/>
            <a:gd name="adj3" fmla="val 2963335"/>
            <a:gd name="adj4" fmla="val 94105"/>
            <a:gd name="adj5" fmla="val 9625"/>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D2ABC-EB34-45E1-8C76-5F413219B6E5}">
      <dsp:nvSpPr>
        <dsp:cNvPr id="0" name=""/>
        <dsp:cNvSpPr/>
      </dsp:nvSpPr>
      <dsp:spPr>
        <a:xfrm>
          <a:off x="1656671" y="1810730"/>
          <a:ext cx="1095958" cy="1095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marR="0" lvl="0" indent="0" algn="ctr" defTabSz="444500" rtl="0">
            <a:lnSpc>
              <a:spcPct val="90000"/>
            </a:lnSpc>
            <a:spcBef>
              <a:spcPct val="0"/>
            </a:spcBef>
            <a:spcAft>
              <a:spcPct val="35000"/>
            </a:spcAft>
            <a:buNone/>
          </a:pPr>
          <a:r>
            <a:rPr lang="en-US" sz="1000" b="1" i="0" u="none" strike="noStrike" kern="1200" baseline="0" dirty="0" err="1">
              <a:latin typeface="Calibri"/>
            </a:rPr>
            <a:t>Laboratoires</a:t>
          </a:r>
          <a:r>
            <a:rPr lang="en-US" sz="1000" b="1" i="0" u="none" strike="noStrike" kern="1200" baseline="0" dirty="0">
              <a:latin typeface="Calibri"/>
            </a:rPr>
            <a:t> d’</a:t>
          </a:r>
          <a:r>
            <a:rPr lang="en-GB" sz="1000" b="1" i="0" u="none" strike="noStrike" kern="1200" baseline="0" dirty="0">
              <a:latin typeface="Calibri"/>
            </a:rPr>
            <a:t>Innovation &amp; Information (</a:t>
          </a:r>
          <a:r>
            <a:rPr lang="en-US" sz="1000" b="1" i="0" u="none" strike="noStrike" kern="1200" baseline="0" dirty="0">
              <a:latin typeface="Calibri"/>
            </a:rPr>
            <a:t>Lab </a:t>
          </a:r>
          <a:r>
            <a:rPr lang="en-GB" sz="1000" b="1" i="0" u="none" strike="noStrike" kern="1200" baseline="0" dirty="0">
              <a:latin typeface="Calibri"/>
            </a:rPr>
            <a:t>I&amp;I)</a:t>
          </a:r>
          <a:r>
            <a:rPr lang="en-US" sz="1000" b="1" i="0" u="none" strike="noStrike" kern="1200" baseline="0" dirty="0">
              <a:latin typeface="Calibri"/>
            </a:rPr>
            <a:t> (EUR 10 Mio)</a:t>
          </a:r>
          <a:endParaRPr lang="en-GB" sz="1000" b="1" i="0" u="none" strike="noStrike" kern="1200" baseline="0" dirty="0">
            <a:latin typeface="Calibri"/>
          </a:endParaRPr>
        </a:p>
        <a:p>
          <a:pPr marL="0" marR="0" lvl="0" indent="0" algn="ctr" defTabSz="444500" rtl="0">
            <a:lnSpc>
              <a:spcPct val="90000"/>
            </a:lnSpc>
            <a:spcBef>
              <a:spcPct val="0"/>
            </a:spcBef>
            <a:spcAft>
              <a:spcPct val="35000"/>
            </a:spcAft>
            <a:buNone/>
          </a:pPr>
          <a:r>
            <a:rPr lang="en-GB" sz="800" b="1" i="1" u="none" strike="noStrike" kern="1200" baseline="0" dirty="0">
              <a:latin typeface="Calibri"/>
            </a:rPr>
            <a:t>Re</a:t>
          </a:r>
          <a:r>
            <a:rPr lang="en-US" sz="800" b="1" i="1" u="none" strike="noStrike" kern="1200" baseline="0" dirty="0" err="1">
              <a:latin typeface="Calibri"/>
            </a:rPr>
            <a:t>cherche</a:t>
          </a:r>
          <a:r>
            <a:rPr lang="en-US" sz="800" b="1" i="1" u="none" strike="noStrike" kern="1200" baseline="0" dirty="0">
              <a:latin typeface="Calibri"/>
            </a:rPr>
            <a:t> </a:t>
          </a:r>
          <a:r>
            <a:rPr lang="en-US" sz="800" b="1" i="1" u="none" strike="noStrike" kern="1200" baseline="0" dirty="0" err="1">
              <a:latin typeface="Calibri"/>
            </a:rPr>
            <a:t>pilote</a:t>
          </a:r>
          <a:r>
            <a:rPr lang="en-US" sz="800" b="1" i="1" u="none" strike="noStrike" kern="1200" baseline="0" dirty="0">
              <a:latin typeface="Calibri"/>
            </a:rPr>
            <a:t> et test </a:t>
          </a:r>
          <a:r>
            <a:rPr lang="en-US" sz="800" b="1" i="1" u="none" strike="noStrike" kern="1200" baseline="0" dirty="0" err="1">
              <a:latin typeface="Calibri"/>
            </a:rPr>
            <a:t>idées</a:t>
          </a:r>
          <a:r>
            <a:rPr lang="en-US" sz="800" b="1" i="1" u="none" strike="noStrike" kern="1200" baseline="0" dirty="0">
              <a:latin typeface="Calibri"/>
            </a:rPr>
            <a:t> </a:t>
          </a:r>
          <a:r>
            <a:rPr lang="en-US" sz="800" b="1" i="1" u="none" strike="noStrike" kern="1200" baseline="0" dirty="0" err="1">
              <a:latin typeface="Calibri"/>
            </a:rPr>
            <a:t>prometteuses</a:t>
          </a:r>
          <a:endParaRPr lang="en-GB" sz="800" b="1" i="1" u="none" strike="noStrike" kern="1200" baseline="0" dirty="0">
            <a:latin typeface="Calibri"/>
          </a:endParaRPr>
        </a:p>
        <a:p>
          <a:pPr marL="0" marR="0" lvl="0" indent="0" algn="ctr" defTabSz="444500" rtl="0">
            <a:lnSpc>
              <a:spcPct val="90000"/>
            </a:lnSpc>
            <a:spcBef>
              <a:spcPct val="0"/>
            </a:spcBef>
            <a:spcAft>
              <a:spcPct val="35000"/>
            </a:spcAft>
            <a:buNone/>
          </a:pPr>
          <a:r>
            <a:rPr lang="en-US" sz="800" b="1" i="1" u="none" strike="noStrike" kern="1200" baseline="0" dirty="0">
              <a:latin typeface="Calibri"/>
            </a:rPr>
            <a:t>Support </a:t>
          </a:r>
          <a:r>
            <a:rPr lang="en-US" sz="800" b="1" i="1" u="none" strike="noStrike" kern="1200" baseline="0" dirty="0" err="1">
              <a:latin typeface="Calibri"/>
            </a:rPr>
            <a:t>informatique</a:t>
          </a:r>
          <a:r>
            <a:rPr lang="en-GB" sz="800" b="1" i="1" u="none" strike="noStrike" kern="1200" baseline="0" dirty="0">
              <a:latin typeface="Calibri"/>
            </a:rPr>
            <a:t> </a:t>
          </a:r>
          <a:endParaRPr lang="en-GB" sz="800" kern="1200" dirty="0"/>
        </a:p>
      </dsp:txBody>
      <dsp:txXfrm>
        <a:off x="1656671" y="1810730"/>
        <a:ext cx="1095958" cy="1095958"/>
      </dsp:txXfrm>
    </dsp:sp>
    <dsp:sp modelId="{1398EF38-0828-4227-B959-BD437B76C2AF}">
      <dsp:nvSpPr>
        <dsp:cNvPr id="0" name=""/>
        <dsp:cNvSpPr/>
      </dsp:nvSpPr>
      <dsp:spPr>
        <a:xfrm>
          <a:off x="909394" y="-281"/>
          <a:ext cx="2590512" cy="2590512"/>
        </a:xfrm>
        <a:prstGeom prst="circularArrow">
          <a:avLst>
            <a:gd name="adj1" fmla="val 8250"/>
            <a:gd name="adj2" fmla="val 576231"/>
            <a:gd name="adj3" fmla="val 10129664"/>
            <a:gd name="adj4" fmla="val 7260434"/>
            <a:gd name="adj5" fmla="val 9625"/>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72C50-E947-4F49-BD19-725AE31E4688}">
      <dsp:nvSpPr>
        <dsp:cNvPr id="0" name=""/>
        <dsp:cNvSpPr/>
      </dsp:nvSpPr>
      <dsp:spPr>
        <a:xfrm>
          <a:off x="659017" y="202124"/>
          <a:ext cx="1248822" cy="112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defTabSz="444500" rtl="0">
            <a:lnSpc>
              <a:spcPct val="90000"/>
            </a:lnSpc>
            <a:spcBef>
              <a:spcPct val="0"/>
            </a:spcBef>
            <a:spcAft>
              <a:spcPct val="35000"/>
            </a:spcAft>
            <a:buNone/>
          </a:pPr>
          <a:r>
            <a:rPr lang="en-US" sz="1000" b="1" kern="1200" dirty="0"/>
            <a:t>Assistance </a:t>
          </a:r>
          <a:r>
            <a:rPr lang="en-US" sz="1000" b="1" kern="1200" dirty="0" err="1"/>
            <a:t>te</a:t>
          </a:r>
          <a:r>
            <a:rPr lang="en-GB" sz="1000" b="1" kern="1200" dirty="0" err="1"/>
            <a:t>chni</a:t>
          </a:r>
          <a:r>
            <a:rPr lang="en-US" sz="1000" b="1" kern="1200" dirty="0" err="1"/>
            <a:t>que</a:t>
          </a:r>
          <a:r>
            <a:rPr lang="en-US" sz="1000" b="1" kern="1200" dirty="0"/>
            <a:t> </a:t>
          </a:r>
          <a:r>
            <a:rPr lang="en-GB" sz="1000" b="1" kern="1200" dirty="0"/>
            <a:t>(</a:t>
          </a:r>
          <a:r>
            <a:rPr lang="en-US" sz="1000" b="1" kern="1200" dirty="0"/>
            <a:t>A</a:t>
          </a:r>
          <a:r>
            <a:rPr lang="en-GB" sz="1000" b="1" kern="1200" dirty="0"/>
            <a:t>T)</a:t>
          </a:r>
          <a:r>
            <a:rPr lang="en-US" sz="1000" b="1" kern="1200" dirty="0"/>
            <a:t>  (EUR 150 Mio)</a:t>
          </a:r>
          <a:endParaRPr lang="en-GB" sz="1000" b="1" kern="1200" dirty="0"/>
        </a:p>
        <a:p>
          <a:pPr marL="0" marR="0" lvl="0" indent="0" algn="ctr" defTabSz="444500" rtl="0">
            <a:lnSpc>
              <a:spcPct val="90000"/>
            </a:lnSpc>
            <a:spcBef>
              <a:spcPct val="0"/>
            </a:spcBef>
            <a:spcAft>
              <a:spcPct val="35000"/>
            </a:spcAft>
            <a:buNone/>
          </a:pPr>
          <a:r>
            <a:rPr lang="en-GB" sz="800" b="1" i="1" u="none" strike="noStrike" kern="1200" baseline="0" dirty="0" err="1">
              <a:latin typeface="Calibri"/>
            </a:rPr>
            <a:t>Ecosyst</a:t>
          </a:r>
          <a:r>
            <a:rPr lang="en-US" sz="800" b="1" i="1" u="none" strike="noStrike" kern="1200" baseline="0" dirty="0">
              <a:latin typeface="Calibri"/>
            </a:rPr>
            <a:t>è</a:t>
          </a:r>
          <a:r>
            <a:rPr lang="en-GB" sz="800" b="1" i="1" u="none" strike="noStrike" kern="1200" baseline="0" dirty="0">
              <a:latin typeface="Calibri"/>
            </a:rPr>
            <a:t>m</a:t>
          </a:r>
          <a:r>
            <a:rPr lang="en-US" sz="800" b="1" i="1" u="none" strike="noStrike" kern="1200" baseline="0" dirty="0">
              <a:latin typeface="Calibri"/>
            </a:rPr>
            <a:t>e</a:t>
          </a:r>
          <a:r>
            <a:rPr lang="en-GB" sz="800" b="1" i="1" u="none" strike="noStrike" kern="1200" baseline="0" dirty="0">
              <a:latin typeface="Calibri"/>
            </a:rPr>
            <a:t>s</a:t>
          </a:r>
        </a:p>
        <a:p>
          <a:pPr marL="0" marR="0" lvl="0" indent="0" algn="ctr" defTabSz="444500" rtl="0">
            <a:lnSpc>
              <a:spcPct val="90000"/>
            </a:lnSpc>
            <a:spcBef>
              <a:spcPct val="0"/>
            </a:spcBef>
            <a:spcAft>
              <a:spcPct val="35000"/>
            </a:spcAft>
            <a:buNone/>
          </a:pPr>
          <a:r>
            <a:rPr lang="en-GB" sz="800" b="1" i="1" u="none" strike="noStrike" kern="1200" baseline="0" dirty="0" err="1">
              <a:latin typeface="Calibri"/>
            </a:rPr>
            <a:t>Acc</a:t>
          </a:r>
          <a:r>
            <a:rPr lang="en-US" sz="800" b="1" i="1" u="none" strike="noStrike" kern="1200" baseline="0" dirty="0">
              <a:latin typeface="Calibri"/>
            </a:rPr>
            <a:t>é</a:t>
          </a:r>
          <a:r>
            <a:rPr lang="en-GB" sz="800" b="1" i="1" u="none" strike="noStrike" kern="1200" baseline="0" dirty="0" err="1">
              <a:latin typeface="Calibri"/>
            </a:rPr>
            <a:t>lerat</a:t>
          </a:r>
          <a:r>
            <a:rPr lang="en-US" sz="800" b="1" i="1" u="none" strike="noStrike" kern="1200" baseline="0" dirty="0" err="1">
              <a:latin typeface="Calibri"/>
            </a:rPr>
            <a:t>eurs</a:t>
          </a:r>
          <a:endParaRPr lang="en-GB" sz="800" b="1" i="1" u="none" strike="noStrike" kern="1200" baseline="0" dirty="0">
            <a:latin typeface="Calibri"/>
          </a:endParaRPr>
        </a:p>
        <a:p>
          <a:pPr marL="0" marR="0" lvl="0" indent="0" algn="ctr" defTabSz="444500" rtl="0">
            <a:lnSpc>
              <a:spcPct val="90000"/>
            </a:lnSpc>
            <a:spcBef>
              <a:spcPct val="0"/>
            </a:spcBef>
            <a:spcAft>
              <a:spcPct val="35000"/>
            </a:spcAft>
            <a:buNone/>
          </a:pPr>
          <a:r>
            <a:rPr lang="en-GB" sz="800" b="1" i="1" u="none" strike="noStrike" kern="1200" baseline="0" dirty="0" err="1">
              <a:latin typeface="Calibri"/>
            </a:rPr>
            <a:t>Incubat</a:t>
          </a:r>
          <a:r>
            <a:rPr lang="en-US" sz="800" b="1" i="1" u="none" strike="noStrike" kern="1200" baseline="0" dirty="0" err="1">
              <a:latin typeface="Calibri"/>
            </a:rPr>
            <a:t>eur</a:t>
          </a:r>
          <a:r>
            <a:rPr lang="en-GB" sz="800" b="1" i="1" u="none" strike="noStrike" kern="1200" baseline="0" dirty="0">
              <a:latin typeface="Calibri"/>
            </a:rPr>
            <a:t>s</a:t>
          </a:r>
        </a:p>
        <a:p>
          <a:pPr marL="0" marR="0" lvl="0" indent="0" algn="ctr" defTabSz="444500" rtl="0">
            <a:lnSpc>
              <a:spcPct val="90000"/>
            </a:lnSpc>
            <a:spcBef>
              <a:spcPct val="0"/>
            </a:spcBef>
            <a:spcAft>
              <a:spcPct val="35000"/>
            </a:spcAft>
            <a:buNone/>
          </a:pPr>
          <a:r>
            <a:rPr lang="en-US" sz="800" b="1" i="1" u="none" strike="noStrike" kern="1200" baseline="0" dirty="0">
              <a:latin typeface="Calibri"/>
            </a:rPr>
            <a:t>Services </a:t>
          </a:r>
          <a:r>
            <a:rPr lang="en-US" sz="800" b="1" i="1" u="none" strike="noStrike" kern="1200" baseline="0" dirty="0" err="1">
              <a:latin typeface="Calibri"/>
            </a:rPr>
            <a:t>professionnels</a:t>
          </a:r>
          <a:r>
            <a:rPr lang="en-US" sz="800" b="1" i="1" u="none" strike="noStrike" kern="1200" baseline="0" dirty="0">
              <a:latin typeface="Calibri"/>
            </a:rPr>
            <a:t> (services </a:t>
          </a:r>
          <a:r>
            <a:rPr lang="en-US" sz="800" b="1" i="1" u="none" strike="noStrike" kern="1200" baseline="0" dirty="0" err="1">
              <a:latin typeface="Calibri"/>
            </a:rPr>
            <a:t>d’appuis</a:t>
          </a:r>
          <a:r>
            <a:rPr lang="en-US" sz="800" b="1" i="1" u="none" strike="noStrike" kern="1200" baseline="0" dirty="0">
              <a:latin typeface="Calibri"/>
            </a:rPr>
            <a:t>; formation, </a:t>
          </a:r>
          <a:r>
            <a:rPr lang="en-US" sz="800" b="1" i="1" u="none" strike="noStrike" kern="1200" baseline="0" dirty="0" err="1">
              <a:latin typeface="Calibri"/>
            </a:rPr>
            <a:t>etc</a:t>
          </a:r>
          <a:r>
            <a:rPr lang="en-US" sz="800" b="1" i="1" u="none" strike="noStrike" kern="1200" baseline="0" dirty="0">
              <a:latin typeface="Calibri"/>
            </a:rPr>
            <a:t>)</a:t>
          </a:r>
          <a:endParaRPr lang="en-GB" sz="800" kern="1200" dirty="0"/>
        </a:p>
      </dsp:txBody>
      <dsp:txXfrm>
        <a:off x="659017" y="202124"/>
        <a:ext cx="1248822" cy="1121965"/>
      </dsp:txXfrm>
    </dsp:sp>
    <dsp:sp modelId="{E2E44803-DE95-4975-9464-A80B485BB72A}">
      <dsp:nvSpPr>
        <dsp:cNvPr id="0" name=""/>
        <dsp:cNvSpPr/>
      </dsp:nvSpPr>
      <dsp:spPr>
        <a:xfrm>
          <a:off x="909394" y="-281"/>
          <a:ext cx="2590512" cy="2590512"/>
        </a:xfrm>
        <a:prstGeom prst="circularArrow">
          <a:avLst>
            <a:gd name="adj1" fmla="val 8250"/>
            <a:gd name="adj2" fmla="val 576231"/>
            <a:gd name="adj3" fmla="val 16536255"/>
            <a:gd name="adj4" fmla="val 15227873"/>
            <a:gd name="adj5" fmla="val 9625"/>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346" cy="49608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760" y="0"/>
            <a:ext cx="2945346" cy="496087"/>
          </a:xfrm>
          <a:prstGeom prst="rect">
            <a:avLst/>
          </a:prstGeom>
        </p:spPr>
        <p:txBody>
          <a:bodyPr vert="horz" lIns="91440" tIns="45720" rIns="91440" bIns="45720" rtlCol="0"/>
          <a:lstStyle>
            <a:lvl1pPr algn="r">
              <a:defRPr sz="1200"/>
            </a:lvl1pPr>
          </a:lstStyle>
          <a:p>
            <a:fld id="{A7EC1CC5-3C5C-4A72-ABB6-E08EA26AD5D2}" type="datetimeFigureOut">
              <a:rPr lang="fr-FR" smtClean="0"/>
              <a:pPr/>
              <a:t>21/02/2018</a:t>
            </a:fld>
            <a:endParaRPr lang="fr-FR"/>
          </a:p>
        </p:txBody>
      </p:sp>
      <p:sp>
        <p:nvSpPr>
          <p:cNvPr id="4" name="Espace réservé du pied de page 3"/>
          <p:cNvSpPr>
            <a:spLocks noGrp="1"/>
          </p:cNvSpPr>
          <p:nvPr>
            <p:ph type="ftr" sz="quarter" idx="2"/>
          </p:nvPr>
        </p:nvSpPr>
        <p:spPr>
          <a:xfrm>
            <a:off x="0" y="9428919"/>
            <a:ext cx="2945346" cy="4960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760" y="9428919"/>
            <a:ext cx="2945346" cy="496087"/>
          </a:xfrm>
          <a:prstGeom prst="rect">
            <a:avLst/>
          </a:prstGeom>
        </p:spPr>
        <p:txBody>
          <a:bodyPr vert="horz" lIns="91440" tIns="45720" rIns="91440" bIns="45720" rtlCol="0" anchor="b"/>
          <a:lstStyle>
            <a:lvl1pPr algn="r">
              <a:defRPr sz="1200"/>
            </a:lvl1pPr>
          </a:lstStyle>
          <a:p>
            <a:fld id="{0D72B6FE-253D-4DC0-A2A4-32D84ECFD9C8}" type="slidenum">
              <a:rPr lang="fr-FR" smtClean="0"/>
              <a:pPr/>
              <a:t>‹#›</a:t>
            </a:fld>
            <a:endParaRPr lang="fr-FR"/>
          </a:p>
        </p:txBody>
      </p:sp>
    </p:spTree>
    <p:extLst>
      <p:ext uri="{BB962C8B-B14F-4D97-AF65-F5344CB8AC3E}">
        <p14:creationId xmlns:p14="http://schemas.microsoft.com/office/powerpoint/2010/main" val="343960640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21T22:56:12.821"/>
    </inkml:context>
    <inkml:brush xml:id="br0">
      <inkml:brushProperty name="width" value="0.05" units="cm"/>
      <inkml:brushProperty name="height" value="0.05" units="cm"/>
      <inkml:brushProperty name="color" value="#57D200"/>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21T22:56:13.833"/>
    </inkml:context>
    <inkml:brush xml:id="br0">
      <inkml:brushProperty name="width" value="0.05" units="cm"/>
      <inkml:brushProperty name="height" value="0.05" units="cm"/>
      <inkml:brushProperty name="color" value="#57D200"/>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21T22:56:14.463"/>
    </inkml:context>
    <inkml:brush xml:id="br0">
      <inkml:brushProperty name="width" value="0.05" units="cm"/>
      <inkml:brushProperty name="height" value="0.05" units="cm"/>
      <inkml:brushProperty name="color" value="#57D200"/>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21T23:53:34.952"/>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21T23:54:38.255"/>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A03AC5-BC57-4A5C-9005-18A550CCDB7E}" type="datetimeFigureOut">
              <a:rPr lang="fr-FR" smtClean="0"/>
              <a:pPr/>
              <a:t>21/02/2018</a:t>
            </a:fld>
            <a:endParaRPr lang="fr-FR"/>
          </a:p>
        </p:txBody>
      </p:sp>
      <p:sp>
        <p:nvSpPr>
          <p:cNvPr id="4" name="Espace réservé de l'image des diapositives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1" y="4714876"/>
            <a:ext cx="5438775" cy="44672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a:defRPr sz="1200"/>
            </a:lvl1pPr>
          </a:lstStyle>
          <a:p>
            <a:fld id="{9C1C86B8-089E-4691-A67C-80359C28785F}" type="slidenum">
              <a:rPr lang="fr-FR" smtClean="0"/>
              <a:pPr/>
              <a:t>‹#›</a:t>
            </a:fld>
            <a:endParaRPr lang="fr-FR"/>
          </a:p>
        </p:txBody>
      </p:sp>
    </p:spTree>
    <p:extLst>
      <p:ext uri="{BB962C8B-B14F-4D97-AF65-F5344CB8AC3E}">
        <p14:creationId xmlns:p14="http://schemas.microsoft.com/office/powerpoint/2010/main" val="798041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C1C86B8-089E-4691-A67C-80359C28785F}" type="slidenum">
              <a:rPr lang="fr-FR" smtClean="0"/>
              <a:pPr/>
              <a:t>1</a:t>
            </a:fld>
            <a:endParaRPr lang="fr-FR"/>
          </a:p>
        </p:txBody>
      </p:sp>
    </p:spTree>
    <p:extLst>
      <p:ext uri="{BB962C8B-B14F-4D97-AF65-F5344CB8AC3E}">
        <p14:creationId xmlns:p14="http://schemas.microsoft.com/office/powerpoint/2010/main" val="314166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C1C86B8-089E-4691-A67C-80359C28785F}" type="slidenum">
              <a:rPr lang="fr-FR" smtClean="0"/>
              <a:pPr/>
              <a:t>2</a:t>
            </a:fld>
            <a:endParaRPr lang="fr-FR"/>
          </a:p>
        </p:txBody>
      </p:sp>
    </p:spTree>
    <p:extLst>
      <p:ext uri="{BB962C8B-B14F-4D97-AF65-F5344CB8AC3E}">
        <p14:creationId xmlns:p14="http://schemas.microsoft.com/office/powerpoint/2010/main" val="335376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ts val="1800"/>
              </a:lnSpc>
              <a:spcBef>
                <a:spcPts val="0"/>
              </a:spcBef>
            </a:pPr>
            <a:endParaRPr lang="en-US" sz="1200" b="0" dirty="0">
              <a:solidFill>
                <a:srgbClr val="EC6B10"/>
              </a:solidFill>
            </a:endParaRPr>
          </a:p>
          <a:p>
            <a:pPr algn="just">
              <a:lnSpc>
                <a:spcPts val="1800"/>
              </a:lnSpc>
              <a:spcBef>
                <a:spcPts val="0"/>
              </a:spcBef>
            </a:pPr>
            <a:r>
              <a:rPr lang="fr-FR" sz="1200" b="0" dirty="0">
                <a:solidFill>
                  <a:srgbClr val="EC6B10"/>
                </a:solidFill>
              </a:rPr>
              <a:t>Vision ACP: </a:t>
            </a:r>
            <a:r>
              <a:rPr lang="fr-FR" sz="1200" b="1" dirty="0">
                <a:solidFill>
                  <a:srgbClr val="EC6B10"/>
                </a:solidFill>
              </a:rPr>
              <a:t>Une stratégie de DSP </a:t>
            </a:r>
            <a:r>
              <a:rPr lang="fr-FR" sz="1200" b="0" dirty="0">
                <a:solidFill>
                  <a:srgbClr val="EC6B10"/>
                </a:solidFill>
              </a:rPr>
              <a:t>qui permet à un secteur privé résilient et en expansion de jouer un rôle majeur en tant que moteur d'une croissance économique durable et de la réduction de la pauvreté dans les pays ACP. La stratégie ACP PSD vise à faciliter une relation synergique entre les décideurs politiques, les praticiens du développement, les fournisseurs de ressources et les bénéficiaires, menant à une activité commerciale accrue et à la création d'emplois décents dans les pays ACP</a:t>
            </a:r>
          </a:p>
          <a:p>
            <a:pPr algn="just">
              <a:lnSpc>
                <a:spcPts val="1800"/>
              </a:lnSpc>
              <a:spcBef>
                <a:spcPts val="0"/>
              </a:spcBef>
            </a:pPr>
            <a:endParaRPr lang="fr-FR" sz="1200" b="0" dirty="0">
              <a:solidFill>
                <a:srgbClr val="EC6B10"/>
              </a:solidFill>
            </a:endParaRPr>
          </a:p>
          <a:p>
            <a:pPr algn="just">
              <a:lnSpc>
                <a:spcPts val="1800"/>
              </a:lnSpc>
              <a:spcBef>
                <a:spcPts val="0"/>
              </a:spcBef>
            </a:pPr>
            <a:r>
              <a:rPr lang="fr-FR" sz="1200" b="0" dirty="0">
                <a:solidFill>
                  <a:srgbClr val="EC6B10"/>
                </a:solidFill>
              </a:rPr>
              <a:t>Objectifs ACP: Le cadre stratégique vise à optimiser les opportunités d'expansion pour le secteur privé au niveau All-ACP tout en aidant à renforcer son adaptabilité au niveau régional et national, afin de prendre en compte les spécificités des régions et des pays ACP.</a:t>
            </a:r>
          </a:p>
          <a:p>
            <a:pPr algn="just">
              <a:lnSpc>
                <a:spcPts val="1800"/>
              </a:lnSpc>
              <a:spcBef>
                <a:spcPts val="0"/>
              </a:spcBef>
            </a:pPr>
            <a:endParaRPr lang="fr-FR" sz="1200" b="0" dirty="0">
              <a:solidFill>
                <a:srgbClr val="EC6B10"/>
              </a:solidFill>
            </a:endParaRPr>
          </a:p>
          <a:p>
            <a:pPr algn="just">
              <a:lnSpc>
                <a:spcPts val="1800"/>
              </a:lnSpc>
              <a:spcBef>
                <a:spcPts val="0"/>
              </a:spcBef>
            </a:pPr>
            <a:r>
              <a:rPr lang="fr-FR" sz="1200" b="0" dirty="0">
                <a:solidFill>
                  <a:srgbClr val="EC6B10"/>
                </a:solidFill>
              </a:rPr>
              <a:t>Le but du cadre est de couvrir les actions au niveau de l'ensemble des ACP, par opposition aux actions qui ne sont pas prises en compte aux autres niveaux et d'assurer la complémentarité et une meilleure coordination avec les initiatives nationales et régionales.</a:t>
            </a:r>
          </a:p>
          <a:p>
            <a:pPr algn="just">
              <a:lnSpc>
                <a:spcPts val="1800"/>
              </a:lnSpc>
              <a:spcBef>
                <a:spcPts val="0"/>
              </a:spcBef>
            </a:pPr>
            <a:endParaRPr lang="en-US" sz="1200" b="0" dirty="0">
              <a:solidFill>
                <a:srgbClr val="EC6B10"/>
              </a:solidFill>
            </a:endParaRPr>
          </a:p>
          <a:p>
            <a:pPr algn="just">
              <a:lnSpc>
                <a:spcPts val="1800"/>
              </a:lnSpc>
              <a:spcBef>
                <a:spcPts val="0"/>
              </a:spcBef>
            </a:pPr>
            <a:r>
              <a:rPr lang="en-US" sz="1200" b="1" dirty="0">
                <a:solidFill>
                  <a:srgbClr val="EC6B10"/>
                </a:solidFill>
              </a:rPr>
              <a:t>ACP Vision: </a:t>
            </a:r>
            <a:r>
              <a:rPr lang="en-US" sz="1200" dirty="0"/>
              <a:t>A PSD Strategy that enables a </a:t>
            </a:r>
            <a:r>
              <a:rPr lang="en-US" sz="1200" b="1" dirty="0"/>
              <a:t>resilient, expanding private sector</a:t>
            </a:r>
            <a:r>
              <a:rPr lang="en-US" sz="1200" dirty="0"/>
              <a:t>, playing a major role as an </a:t>
            </a:r>
            <a:r>
              <a:rPr lang="en-US" sz="1200" b="1" dirty="0"/>
              <a:t>engine of sustainable economic growth and poverty reduction </a:t>
            </a:r>
            <a:r>
              <a:rPr lang="en-US" sz="1200" dirty="0"/>
              <a:t>in ACP countries. The ACP PSD Strategy will facilitate a synergistic relationship among policy makers, development practitioners, resource  providers and beneficiaries leading to enhanced business activity and the creation of decent jobs </a:t>
            </a:r>
            <a:r>
              <a:rPr lang="fr-BE" sz="1200" dirty="0"/>
              <a:t>in ACP states</a:t>
            </a:r>
          </a:p>
          <a:p>
            <a:pPr algn="just">
              <a:lnSpc>
                <a:spcPts val="1800"/>
              </a:lnSpc>
              <a:spcBef>
                <a:spcPts val="0"/>
              </a:spcBef>
            </a:pPr>
            <a:endParaRPr lang="en-US" sz="1200" b="1" dirty="0">
              <a:solidFill>
                <a:srgbClr val="EC6B10"/>
              </a:solidFill>
            </a:endParaRPr>
          </a:p>
          <a:p>
            <a:pPr algn="just">
              <a:lnSpc>
                <a:spcPts val="1800"/>
              </a:lnSpc>
              <a:spcBef>
                <a:spcPts val="0"/>
              </a:spcBef>
            </a:pPr>
            <a:r>
              <a:rPr lang="en-US" sz="1200" b="1" dirty="0">
                <a:solidFill>
                  <a:srgbClr val="EC6B10"/>
                </a:solidFill>
              </a:rPr>
              <a:t>ACP Objectives: </a:t>
            </a:r>
            <a:r>
              <a:rPr lang="en-US" sz="1200" dirty="0"/>
              <a:t>The strategic framework aims to </a:t>
            </a:r>
            <a:r>
              <a:rPr lang="en-US" sz="1200" b="1" dirty="0"/>
              <a:t>optimise expansion opportunities for the private sector at the All-ACP level </a:t>
            </a:r>
            <a:r>
              <a:rPr lang="en-US" sz="1200" dirty="0"/>
              <a:t>while helping to build its </a:t>
            </a:r>
            <a:r>
              <a:rPr lang="en-US" sz="1200" b="1" dirty="0"/>
              <a:t>adaptability at the regional and national level</a:t>
            </a:r>
            <a:r>
              <a:rPr lang="en-US" sz="1200" dirty="0"/>
              <a:t>, in order to take the specificities of the ACP regions and countries into account. </a:t>
            </a:r>
          </a:p>
          <a:p>
            <a:pPr algn="just">
              <a:lnSpc>
                <a:spcPts val="1800"/>
              </a:lnSpc>
              <a:spcBef>
                <a:spcPts val="0"/>
              </a:spcBef>
            </a:pPr>
            <a:endParaRPr lang="en-US" sz="1200" dirty="0"/>
          </a:p>
          <a:p>
            <a:pPr algn="just">
              <a:lnSpc>
                <a:spcPts val="1800"/>
              </a:lnSpc>
              <a:spcBef>
                <a:spcPts val="0"/>
              </a:spcBef>
            </a:pPr>
            <a:r>
              <a:rPr lang="en-US" sz="1200" dirty="0"/>
              <a:t>The aim of the framework is to cover </a:t>
            </a:r>
            <a:r>
              <a:rPr lang="en-US" sz="1200" b="1" dirty="0"/>
              <a:t>actions at the All-ACP level </a:t>
            </a:r>
            <a:r>
              <a:rPr lang="en-US" sz="1200" dirty="0"/>
              <a:t>as opposed to actions that are not taken into account at the other levels and to ensure complementarity and better coordination with national and </a:t>
            </a:r>
            <a:r>
              <a:rPr lang="fr-BE" sz="1200" dirty="0" err="1"/>
              <a:t>regional</a:t>
            </a:r>
            <a:r>
              <a:rPr lang="fr-BE" sz="1200" dirty="0"/>
              <a:t> initiatives.</a:t>
            </a:r>
          </a:p>
          <a:p>
            <a:endParaRPr lang="fr-FR" dirty="0"/>
          </a:p>
          <a:p>
            <a:r>
              <a:rPr lang="fr-BE" sz="1200" dirty="0">
                <a:effectLst/>
                <a:latin typeface="Arial" panose="020B0604020202020204" pitchFamily="34" charset="0"/>
                <a:ea typeface="Times New Roman" panose="02020603050405020304" pitchFamily="18" charset="0"/>
                <a:cs typeface="Times New Roman" panose="02020603050405020304" pitchFamily="18" charset="0"/>
              </a:rPr>
              <a:t>malgré </a:t>
            </a:r>
            <a:r>
              <a:rPr lang="fr-BE" sz="1200" b="1" dirty="0">
                <a:effectLst/>
                <a:latin typeface="Arial" panose="020B0604020202020204" pitchFamily="34" charset="0"/>
                <a:ea typeface="Times New Roman" panose="02020603050405020304" pitchFamily="18" charset="0"/>
                <a:cs typeface="Times New Roman" panose="02020603050405020304" pitchFamily="18" charset="0"/>
              </a:rPr>
              <a:t>l</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200" b="1" dirty="0" err="1">
                <a:effectLst/>
                <a:latin typeface="Arial" panose="020B0604020202020204" pitchFamily="34" charset="0"/>
                <a:ea typeface="Times New Roman" panose="02020603050405020304" pitchFamily="18" charset="0"/>
                <a:cs typeface="Times New Roman" panose="02020603050405020304" pitchFamily="18" charset="0"/>
              </a:rPr>
              <a:t>abondance</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de </a:t>
            </a:r>
            <a:r>
              <a:rPr lang="en-US" sz="1200" b="1" dirty="0" err="1">
                <a:effectLst/>
                <a:latin typeface="Arial" panose="020B0604020202020204" pitchFamily="34" charset="0"/>
                <a:ea typeface="Times New Roman" panose="02020603050405020304" pitchFamily="18" charset="0"/>
                <a:cs typeface="Times New Roman" panose="02020603050405020304" pitchFamily="18" charset="0"/>
              </a:rPr>
              <a:t>liquidité</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r>
              <a:rPr lang="fr-BE" sz="1200" dirty="0">
                <a:effectLst/>
                <a:latin typeface="Arial" panose="020B0604020202020204" pitchFamily="34" charset="0"/>
                <a:ea typeface="Times New Roman" panose="02020603050405020304" pitchFamily="18" charset="0"/>
                <a:cs typeface="Times New Roman" panose="02020603050405020304" pitchFamily="18" charset="0"/>
              </a:rPr>
              <a:t>surliquidité</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r>
              <a:rPr lang="fr-BE" sz="1200" dirty="0">
                <a:effectLst/>
                <a:latin typeface="Arial" panose="020B0604020202020204" pitchFamily="34" charset="0"/>
                <a:ea typeface="Times New Roman" panose="02020603050405020304" pitchFamily="18" charset="0"/>
                <a:cs typeface="Times New Roman" panose="02020603050405020304" pitchFamily="18" charset="0"/>
              </a:rPr>
              <a:t> des banques commerciales en Afrique </a:t>
            </a:r>
            <a:r>
              <a:rPr lang="en-US" sz="1200" dirty="0" err="1">
                <a:latin typeface="Arial" panose="020B0604020202020204" pitchFamily="34" charset="0"/>
                <a:ea typeface="Times New Roman" panose="02020603050405020304" pitchFamily="18" charset="0"/>
                <a:cs typeface="Times New Roman" panose="02020603050405020304" pitchFamily="18" charset="0"/>
              </a:rPr>
              <a:t>centrale</a:t>
            </a:r>
            <a:r>
              <a:rPr lang="en-US" sz="1200" dirty="0">
                <a:latin typeface="Arial" panose="020B0604020202020204" pitchFamily="34" charset="0"/>
                <a:ea typeface="Times New Roman" panose="02020603050405020304" pitchFamily="18" charset="0"/>
                <a:cs typeface="Times New Roman" panose="02020603050405020304" pitchFamily="18" charset="0"/>
              </a:rPr>
              <a:t> : le rapport </a:t>
            </a:r>
            <a:r>
              <a:rPr lang="en-US" sz="1200" dirty="0" err="1">
                <a:latin typeface="Arial" panose="020B0604020202020204" pitchFamily="34" charset="0"/>
                <a:ea typeface="Times New Roman" panose="02020603050405020304" pitchFamily="18" charset="0"/>
                <a:cs typeface="Times New Roman" panose="02020603050405020304" pitchFamily="18" charset="0"/>
              </a:rPr>
              <a:t>annuel</a:t>
            </a:r>
            <a:r>
              <a:rPr lang="en-US" sz="1200" dirty="0">
                <a:latin typeface="Arial" panose="020B0604020202020204" pitchFamily="34" charset="0"/>
                <a:ea typeface="Times New Roman" panose="02020603050405020304" pitchFamily="18" charset="0"/>
                <a:cs typeface="Times New Roman" panose="02020603050405020304" pitchFamily="18" charset="0"/>
              </a:rPr>
              <a:t> de la zone franc 2014 </a:t>
            </a:r>
            <a:r>
              <a:rPr lang="en-US" sz="1200" dirty="0" err="1">
                <a:latin typeface="Arial" panose="020B0604020202020204" pitchFamily="34" charset="0"/>
                <a:ea typeface="Times New Roman" panose="02020603050405020304" pitchFamily="18" charset="0"/>
                <a:cs typeface="Times New Roman" panose="02020603050405020304" pitchFamily="18" charset="0"/>
              </a:rPr>
              <a:t>relève</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err="1">
                <a:latin typeface="Arial" panose="020B0604020202020204" pitchFamily="34" charset="0"/>
                <a:ea typeface="Times New Roman" panose="02020603050405020304" pitchFamily="18" charset="0"/>
                <a:cs typeface="Times New Roman" panose="02020603050405020304" pitchFamily="18" charset="0"/>
              </a:rPr>
              <a:t>que</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err="1">
                <a:latin typeface="Arial" panose="020B0604020202020204" pitchFamily="34" charset="0"/>
                <a:ea typeface="Times New Roman" panose="02020603050405020304" pitchFamily="18" charset="0"/>
                <a:cs typeface="Times New Roman" panose="02020603050405020304" pitchFamily="18" charset="0"/>
              </a:rPr>
              <a:t>ces</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err="1">
                <a:latin typeface="Arial" panose="020B0604020202020204" pitchFamily="34" charset="0"/>
                <a:ea typeface="Times New Roman" panose="02020603050405020304" pitchFamily="18" charset="0"/>
                <a:cs typeface="Times New Roman" panose="02020603050405020304" pitchFamily="18" charset="0"/>
              </a:rPr>
              <a:t>fonds</a:t>
            </a:r>
            <a:r>
              <a:rPr lang="en-US" sz="1200" dirty="0">
                <a:latin typeface="Arial" panose="020B0604020202020204" pitchFamily="34" charset="0"/>
                <a:ea typeface="Times New Roman" panose="02020603050405020304" pitchFamily="18" charset="0"/>
                <a:cs typeface="Times New Roman" panose="02020603050405020304" pitchFamily="18" charset="0"/>
              </a:rPr>
              <a:t> non </a:t>
            </a:r>
            <a:r>
              <a:rPr lang="en-US" sz="1200" dirty="0" err="1">
                <a:latin typeface="Arial" panose="020B0604020202020204" pitchFamily="34" charset="0"/>
                <a:ea typeface="Times New Roman" panose="02020603050405020304" pitchFamily="18" charset="0"/>
                <a:cs typeface="Times New Roman" panose="02020603050405020304" pitchFamily="18" charset="0"/>
              </a:rPr>
              <a:t>neutralisée</a:t>
            </a:r>
            <a:r>
              <a:rPr lang="en-US" sz="1200" dirty="0">
                <a:latin typeface="Arial" panose="020B0604020202020204" pitchFamily="34" charset="0"/>
                <a:ea typeface="Times New Roman" panose="02020603050405020304" pitchFamily="18" charset="0"/>
                <a:cs typeface="Times New Roman" panose="02020603050405020304" pitchFamily="18" charset="0"/>
              </a:rPr>
              <a:t> par la BEAC </a:t>
            </a:r>
            <a:r>
              <a:rPr lang="en-US" sz="1200" dirty="0" err="1">
                <a:latin typeface="Arial" panose="020B0604020202020204" pitchFamily="34" charset="0"/>
                <a:ea typeface="Times New Roman" panose="02020603050405020304" pitchFamily="18" charset="0"/>
                <a:cs typeface="Times New Roman" panose="02020603050405020304" pitchFamily="18" charset="0"/>
              </a:rPr>
              <a:t>ont</a:t>
            </a:r>
            <a:r>
              <a:rPr lang="en-US" sz="1200" dirty="0">
                <a:latin typeface="Arial" panose="020B0604020202020204" pitchFamily="34" charset="0"/>
                <a:ea typeface="Times New Roman" panose="02020603050405020304" pitchFamily="18" charset="0"/>
                <a:cs typeface="Times New Roman" panose="02020603050405020304" pitchFamily="18" charset="0"/>
              </a:rPr>
              <a:t> cru pour la </a:t>
            </a:r>
            <a:r>
              <a:rPr lang="en-US" sz="1200" dirty="0" err="1">
                <a:latin typeface="Arial" panose="020B0604020202020204" pitchFamily="34" charset="0"/>
                <a:ea typeface="Times New Roman" panose="02020603050405020304" pitchFamily="18" charset="0"/>
                <a:cs typeface="Times New Roman" panose="02020603050405020304" pitchFamily="18" charset="0"/>
              </a:rPr>
              <a:t>période</a:t>
            </a:r>
            <a:r>
              <a:rPr lang="en-US" sz="1200" dirty="0">
                <a:latin typeface="Arial" panose="020B0604020202020204" pitchFamily="34" charset="0"/>
                <a:ea typeface="Times New Roman" panose="02020603050405020304" pitchFamily="18" charset="0"/>
                <a:cs typeface="Times New Roman" panose="02020603050405020304" pitchFamily="18" charset="0"/>
              </a:rPr>
              <a:t> de </a:t>
            </a:r>
            <a:r>
              <a:rPr lang="en-US" sz="1200" dirty="0" err="1">
                <a:latin typeface="Arial" panose="020B0604020202020204" pitchFamily="34" charset="0"/>
                <a:ea typeface="Times New Roman" panose="02020603050405020304" pitchFamily="18" charset="0"/>
                <a:cs typeface="Times New Roman" panose="02020603050405020304" pitchFamily="18" charset="0"/>
              </a:rPr>
              <a:t>décembre</a:t>
            </a:r>
            <a:r>
              <a:rPr lang="en-US" sz="1200" dirty="0">
                <a:latin typeface="Arial" panose="020B0604020202020204" pitchFamily="34" charset="0"/>
                <a:ea typeface="Times New Roman" panose="02020603050405020304" pitchFamily="18" charset="0"/>
                <a:cs typeface="Times New Roman" panose="02020603050405020304" pitchFamily="18" charset="0"/>
              </a:rPr>
              <a:t> 2010 à </a:t>
            </a:r>
            <a:r>
              <a:rPr lang="en-US" sz="1200" dirty="0" err="1">
                <a:latin typeface="Arial" panose="020B0604020202020204" pitchFamily="34" charset="0"/>
                <a:ea typeface="Times New Roman" panose="02020603050405020304" pitchFamily="18" charset="0"/>
                <a:cs typeface="Times New Roman" panose="02020603050405020304" pitchFamily="18" charset="0"/>
              </a:rPr>
              <a:t>décembre</a:t>
            </a:r>
            <a:r>
              <a:rPr lang="en-US" sz="1200" dirty="0">
                <a:latin typeface="Arial" panose="020B0604020202020204" pitchFamily="34" charset="0"/>
                <a:ea typeface="Times New Roman" panose="02020603050405020304" pitchFamily="18" charset="0"/>
                <a:cs typeface="Times New Roman" panose="02020603050405020304" pitchFamily="18" charset="0"/>
              </a:rPr>
              <a:t> 2014 de </a:t>
            </a:r>
            <a:r>
              <a:rPr lang="en-US" sz="1200" dirty="0" err="1">
                <a:latin typeface="Arial" panose="020B0604020202020204" pitchFamily="34" charset="0"/>
                <a:ea typeface="Times New Roman" panose="02020603050405020304" pitchFamily="18" charset="0"/>
                <a:cs typeface="Times New Roman" panose="02020603050405020304" pitchFamily="18" charset="0"/>
              </a:rPr>
              <a:t>près</a:t>
            </a:r>
            <a:r>
              <a:rPr lang="en-US" sz="1200" dirty="0">
                <a:latin typeface="Arial" panose="020B0604020202020204" pitchFamily="34" charset="0"/>
                <a:ea typeface="Times New Roman" panose="02020603050405020304" pitchFamily="18" charset="0"/>
                <a:cs typeface="Times New Roman" panose="02020603050405020304" pitchFamily="18" charset="0"/>
              </a:rPr>
              <a:t> de 1 500 milliards de F CFA (EUR 2,287 millions)</a:t>
            </a:r>
            <a:endParaRPr lang="fr-FR" dirty="0"/>
          </a:p>
        </p:txBody>
      </p:sp>
      <p:sp>
        <p:nvSpPr>
          <p:cNvPr id="4" name="Espace réservé du numéro de diapositive 3"/>
          <p:cNvSpPr>
            <a:spLocks noGrp="1"/>
          </p:cNvSpPr>
          <p:nvPr>
            <p:ph type="sldNum" sz="quarter" idx="10"/>
          </p:nvPr>
        </p:nvSpPr>
        <p:spPr/>
        <p:txBody>
          <a:bodyPr/>
          <a:lstStyle/>
          <a:p>
            <a:fld id="{9C1C86B8-089E-4691-A67C-80359C28785F}" type="slidenum">
              <a:rPr lang="fr-FR" smtClean="0"/>
              <a:pPr/>
              <a:t>3</a:t>
            </a:fld>
            <a:endParaRPr lang="fr-FR"/>
          </a:p>
        </p:txBody>
      </p:sp>
    </p:spTree>
    <p:extLst>
      <p:ext uri="{BB962C8B-B14F-4D97-AF65-F5344CB8AC3E}">
        <p14:creationId xmlns:p14="http://schemas.microsoft.com/office/powerpoint/2010/main" val="50945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effectLst/>
                <a:latin typeface="Arial" panose="020B0604020202020204" pitchFamily="34" charset="0"/>
                <a:ea typeface="Times New Roman" panose="02020603050405020304" pitchFamily="18" charset="0"/>
                <a:cs typeface="Times New Roman" panose="02020603050405020304" pitchFamily="18" charset="0"/>
              </a:rPr>
              <a:t>Malgré </a:t>
            </a:r>
            <a:r>
              <a:rPr lang="fr-BE" sz="1200" b="1" dirty="0">
                <a:effectLst/>
                <a:latin typeface="Arial" panose="020B0604020202020204" pitchFamily="34" charset="0"/>
                <a:ea typeface="Times New Roman" panose="02020603050405020304" pitchFamily="18" charset="0"/>
                <a:cs typeface="Times New Roman" panose="02020603050405020304" pitchFamily="18" charset="0"/>
              </a:rPr>
              <a:t>l</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200" b="1" dirty="0" err="1">
                <a:effectLst/>
                <a:latin typeface="Arial" panose="020B0604020202020204" pitchFamily="34" charset="0"/>
                <a:ea typeface="Times New Roman" panose="02020603050405020304" pitchFamily="18" charset="0"/>
                <a:cs typeface="Times New Roman" panose="02020603050405020304" pitchFamily="18" charset="0"/>
              </a:rPr>
              <a:t>abondance</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de </a:t>
            </a:r>
            <a:r>
              <a:rPr lang="en-US" sz="1200" b="1" dirty="0" err="1">
                <a:effectLst/>
                <a:latin typeface="Arial" panose="020B0604020202020204" pitchFamily="34" charset="0"/>
                <a:ea typeface="Times New Roman" panose="02020603050405020304" pitchFamily="18" charset="0"/>
                <a:cs typeface="Times New Roman" panose="02020603050405020304" pitchFamily="18" charset="0"/>
              </a:rPr>
              <a:t>liquidité</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r>
              <a:rPr lang="fr-BE" sz="1200" dirty="0">
                <a:effectLst/>
                <a:latin typeface="Arial" panose="020B0604020202020204" pitchFamily="34" charset="0"/>
                <a:ea typeface="Times New Roman" panose="02020603050405020304" pitchFamily="18" charset="0"/>
                <a:cs typeface="Times New Roman" panose="02020603050405020304" pitchFamily="18" charset="0"/>
              </a:rPr>
              <a:t>surliquidité</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r>
              <a:rPr lang="fr-BE" sz="1200" dirty="0">
                <a:effectLst/>
                <a:latin typeface="Arial" panose="020B0604020202020204" pitchFamily="34" charset="0"/>
                <a:ea typeface="Times New Roman" panose="02020603050405020304" pitchFamily="18" charset="0"/>
                <a:cs typeface="Times New Roman" panose="02020603050405020304" pitchFamily="18" charset="0"/>
              </a:rPr>
              <a:t> des banques commerciales en Afrique </a:t>
            </a:r>
            <a:r>
              <a:rPr lang="en-US" sz="1200" dirty="0" err="1">
                <a:latin typeface="Arial" panose="020B0604020202020204" pitchFamily="34" charset="0"/>
                <a:ea typeface="Times New Roman" panose="02020603050405020304" pitchFamily="18" charset="0"/>
                <a:cs typeface="Times New Roman" panose="02020603050405020304" pitchFamily="18" charset="0"/>
              </a:rPr>
              <a:t>centrale</a:t>
            </a:r>
            <a:r>
              <a:rPr lang="en-US" sz="1200" dirty="0">
                <a:latin typeface="Arial" panose="020B0604020202020204" pitchFamily="34" charset="0"/>
                <a:ea typeface="Times New Roman" panose="02020603050405020304" pitchFamily="18" charset="0"/>
                <a:cs typeface="Times New Roman" panose="02020603050405020304" pitchFamily="18" charset="0"/>
              </a:rPr>
              <a:t> : le rapport </a:t>
            </a:r>
            <a:r>
              <a:rPr lang="en-US" sz="1200" dirty="0" err="1">
                <a:latin typeface="Arial" panose="020B0604020202020204" pitchFamily="34" charset="0"/>
                <a:ea typeface="Times New Roman" panose="02020603050405020304" pitchFamily="18" charset="0"/>
                <a:cs typeface="Times New Roman" panose="02020603050405020304" pitchFamily="18" charset="0"/>
              </a:rPr>
              <a:t>annuel</a:t>
            </a:r>
            <a:r>
              <a:rPr lang="en-US" sz="1200" dirty="0">
                <a:latin typeface="Arial" panose="020B0604020202020204" pitchFamily="34" charset="0"/>
                <a:ea typeface="Times New Roman" panose="02020603050405020304" pitchFamily="18" charset="0"/>
                <a:cs typeface="Times New Roman" panose="02020603050405020304" pitchFamily="18" charset="0"/>
              </a:rPr>
              <a:t> de la zone franc 2014 </a:t>
            </a:r>
            <a:r>
              <a:rPr lang="en-US" sz="1200" dirty="0" err="1">
                <a:latin typeface="Arial" panose="020B0604020202020204" pitchFamily="34" charset="0"/>
                <a:ea typeface="Times New Roman" panose="02020603050405020304" pitchFamily="18" charset="0"/>
                <a:cs typeface="Times New Roman" panose="02020603050405020304" pitchFamily="18" charset="0"/>
              </a:rPr>
              <a:t>relève</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err="1">
                <a:latin typeface="Arial" panose="020B0604020202020204" pitchFamily="34" charset="0"/>
                <a:ea typeface="Times New Roman" panose="02020603050405020304" pitchFamily="18" charset="0"/>
                <a:cs typeface="Times New Roman" panose="02020603050405020304" pitchFamily="18" charset="0"/>
              </a:rPr>
              <a:t>que</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err="1">
                <a:latin typeface="Arial" panose="020B0604020202020204" pitchFamily="34" charset="0"/>
                <a:ea typeface="Times New Roman" panose="02020603050405020304" pitchFamily="18" charset="0"/>
                <a:cs typeface="Times New Roman" panose="02020603050405020304" pitchFamily="18" charset="0"/>
              </a:rPr>
              <a:t>ces</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err="1">
                <a:latin typeface="Arial" panose="020B0604020202020204" pitchFamily="34" charset="0"/>
                <a:ea typeface="Times New Roman" panose="02020603050405020304" pitchFamily="18" charset="0"/>
                <a:cs typeface="Times New Roman" panose="02020603050405020304" pitchFamily="18" charset="0"/>
              </a:rPr>
              <a:t>fonds</a:t>
            </a:r>
            <a:r>
              <a:rPr lang="en-US" sz="1200" dirty="0">
                <a:latin typeface="Arial" panose="020B0604020202020204" pitchFamily="34" charset="0"/>
                <a:ea typeface="Times New Roman" panose="02020603050405020304" pitchFamily="18" charset="0"/>
                <a:cs typeface="Times New Roman" panose="02020603050405020304" pitchFamily="18" charset="0"/>
              </a:rPr>
              <a:t> non </a:t>
            </a:r>
            <a:r>
              <a:rPr lang="en-US" sz="1200" dirty="0" err="1">
                <a:latin typeface="Arial" panose="020B0604020202020204" pitchFamily="34" charset="0"/>
                <a:ea typeface="Times New Roman" panose="02020603050405020304" pitchFamily="18" charset="0"/>
                <a:cs typeface="Times New Roman" panose="02020603050405020304" pitchFamily="18" charset="0"/>
              </a:rPr>
              <a:t>neutralisée</a:t>
            </a:r>
            <a:r>
              <a:rPr lang="en-US" sz="1200" dirty="0">
                <a:latin typeface="Arial" panose="020B0604020202020204" pitchFamily="34" charset="0"/>
                <a:ea typeface="Times New Roman" panose="02020603050405020304" pitchFamily="18" charset="0"/>
                <a:cs typeface="Times New Roman" panose="02020603050405020304" pitchFamily="18" charset="0"/>
              </a:rPr>
              <a:t> par la BEAC </a:t>
            </a:r>
            <a:r>
              <a:rPr lang="en-US" sz="1200" dirty="0" err="1">
                <a:latin typeface="Arial" panose="020B0604020202020204" pitchFamily="34" charset="0"/>
                <a:ea typeface="Times New Roman" panose="02020603050405020304" pitchFamily="18" charset="0"/>
                <a:cs typeface="Times New Roman" panose="02020603050405020304" pitchFamily="18" charset="0"/>
              </a:rPr>
              <a:t>ont</a:t>
            </a:r>
            <a:r>
              <a:rPr lang="en-US" sz="1200" dirty="0">
                <a:latin typeface="Arial" panose="020B0604020202020204" pitchFamily="34" charset="0"/>
                <a:ea typeface="Times New Roman" panose="02020603050405020304" pitchFamily="18" charset="0"/>
                <a:cs typeface="Times New Roman" panose="02020603050405020304" pitchFamily="18" charset="0"/>
              </a:rPr>
              <a:t> cru pour la </a:t>
            </a:r>
            <a:r>
              <a:rPr lang="en-US" sz="1200" dirty="0" err="1">
                <a:latin typeface="Arial" panose="020B0604020202020204" pitchFamily="34" charset="0"/>
                <a:ea typeface="Times New Roman" panose="02020603050405020304" pitchFamily="18" charset="0"/>
                <a:cs typeface="Times New Roman" panose="02020603050405020304" pitchFamily="18" charset="0"/>
              </a:rPr>
              <a:t>période</a:t>
            </a:r>
            <a:r>
              <a:rPr lang="en-US" sz="1200" dirty="0">
                <a:latin typeface="Arial" panose="020B0604020202020204" pitchFamily="34" charset="0"/>
                <a:ea typeface="Times New Roman" panose="02020603050405020304" pitchFamily="18" charset="0"/>
                <a:cs typeface="Times New Roman" panose="02020603050405020304" pitchFamily="18" charset="0"/>
              </a:rPr>
              <a:t> de </a:t>
            </a:r>
            <a:r>
              <a:rPr lang="en-US" sz="1200" dirty="0" err="1">
                <a:latin typeface="Arial" panose="020B0604020202020204" pitchFamily="34" charset="0"/>
                <a:ea typeface="Times New Roman" panose="02020603050405020304" pitchFamily="18" charset="0"/>
                <a:cs typeface="Times New Roman" panose="02020603050405020304" pitchFamily="18" charset="0"/>
              </a:rPr>
              <a:t>décembre</a:t>
            </a:r>
            <a:r>
              <a:rPr lang="en-US" sz="1200" dirty="0">
                <a:latin typeface="Arial" panose="020B0604020202020204" pitchFamily="34" charset="0"/>
                <a:ea typeface="Times New Roman" panose="02020603050405020304" pitchFamily="18" charset="0"/>
                <a:cs typeface="Times New Roman" panose="02020603050405020304" pitchFamily="18" charset="0"/>
              </a:rPr>
              <a:t> 2010 à </a:t>
            </a:r>
            <a:r>
              <a:rPr lang="en-US" sz="1200" dirty="0" err="1">
                <a:latin typeface="Arial" panose="020B0604020202020204" pitchFamily="34" charset="0"/>
                <a:ea typeface="Times New Roman" panose="02020603050405020304" pitchFamily="18" charset="0"/>
                <a:cs typeface="Times New Roman" panose="02020603050405020304" pitchFamily="18" charset="0"/>
              </a:rPr>
              <a:t>décembre</a:t>
            </a:r>
            <a:r>
              <a:rPr lang="en-US" sz="1200" dirty="0">
                <a:latin typeface="Arial" panose="020B0604020202020204" pitchFamily="34" charset="0"/>
                <a:ea typeface="Times New Roman" panose="02020603050405020304" pitchFamily="18" charset="0"/>
                <a:cs typeface="Times New Roman" panose="02020603050405020304" pitchFamily="18" charset="0"/>
              </a:rPr>
              <a:t> 2014 de </a:t>
            </a:r>
            <a:r>
              <a:rPr lang="en-US" sz="1200" dirty="0" err="1">
                <a:latin typeface="Arial" panose="020B0604020202020204" pitchFamily="34" charset="0"/>
                <a:ea typeface="Times New Roman" panose="02020603050405020304" pitchFamily="18" charset="0"/>
                <a:cs typeface="Times New Roman" panose="02020603050405020304" pitchFamily="18" charset="0"/>
              </a:rPr>
              <a:t>près</a:t>
            </a:r>
            <a:r>
              <a:rPr lang="en-US" sz="1200" dirty="0">
                <a:latin typeface="Arial" panose="020B0604020202020204" pitchFamily="34" charset="0"/>
                <a:ea typeface="Times New Roman" panose="02020603050405020304" pitchFamily="18" charset="0"/>
                <a:cs typeface="Times New Roman" panose="02020603050405020304" pitchFamily="18" charset="0"/>
              </a:rPr>
              <a:t> de 1 500 milliards de F CFA (EUR 2,287 millions)</a:t>
            </a:r>
            <a:endParaRPr lang="fr-FR" dirty="0"/>
          </a:p>
        </p:txBody>
      </p:sp>
      <p:sp>
        <p:nvSpPr>
          <p:cNvPr id="4" name="Espace réservé du numéro de diapositive 3"/>
          <p:cNvSpPr>
            <a:spLocks noGrp="1"/>
          </p:cNvSpPr>
          <p:nvPr>
            <p:ph type="sldNum" sz="quarter" idx="10"/>
          </p:nvPr>
        </p:nvSpPr>
        <p:spPr/>
        <p:txBody>
          <a:bodyPr/>
          <a:lstStyle/>
          <a:p>
            <a:fld id="{9C1C86B8-089E-4691-A67C-80359C28785F}" type="slidenum">
              <a:rPr lang="fr-FR" smtClean="0"/>
              <a:pPr/>
              <a:t>4</a:t>
            </a:fld>
            <a:endParaRPr lang="fr-FR"/>
          </a:p>
        </p:txBody>
      </p:sp>
    </p:spTree>
    <p:extLst>
      <p:ext uri="{BB962C8B-B14F-4D97-AF65-F5344CB8AC3E}">
        <p14:creationId xmlns:p14="http://schemas.microsoft.com/office/powerpoint/2010/main" val="50945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dk1"/>
                </a:solidFill>
                <a:latin typeface="+mn-lt"/>
                <a:ea typeface="+mn-ea"/>
                <a:cs typeface="+mn-cs"/>
              </a:rPr>
              <a:t>Important besoins de financement pour les TPME. selon la Société financière internationale (SFI), en 2013 le déficit de financement pour les TPME du secteur formel et informel en Afrique sub-saharienne était compris entre 140 à 170 milliards de dollars et plus de 85% des TPME africaines n’étaient pas ou mal desservies par les institutions financières et les fonds de garantie locaux. Ces chiffres sont encore plus importants lorsque l’on parle de l’entreprenariat féminin.</a:t>
            </a:r>
          </a:p>
          <a:p>
            <a:r>
              <a:rPr lang="fr-BE" sz="500" kern="1200" dirty="0">
                <a:solidFill>
                  <a:schemeClr val="dk1"/>
                </a:solidFill>
                <a:latin typeface="+mn-lt"/>
                <a:ea typeface="+mn-ea"/>
                <a:cs typeface="+mn-cs"/>
              </a:rPr>
              <a:t>-  </a:t>
            </a:r>
            <a:r>
              <a:rPr lang="fr-FR" sz="1200" kern="1200" dirty="0">
                <a:solidFill>
                  <a:schemeClr val="dk1"/>
                </a:solidFill>
                <a:latin typeface="+mn-lt"/>
                <a:ea typeface="+mn-ea"/>
                <a:cs typeface="+mn-cs"/>
              </a:rPr>
              <a:t>montant de chaque garantie au cas par cas en suivant les besoins des IFP et le potentiel du pays identifié par l’AFD, SIDA et les recommandations du Comité de Pilotage</a:t>
            </a:r>
          </a:p>
          <a:p>
            <a:endParaRPr lang="en-GB" dirty="0"/>
          </a:p>
        </p:txBody>
      </p:sp>
      <p:sp>
        <p:nvSpPr>
          <p:cNvPr id="4" name="Slide Number Placeholder 3"/>
          <p:cNvSpPr>
            <a:spLocks noGrp="1"/>
          </p:cNvSpPr>
          <p:nvPr>
            <p:ph type="sldNum" sz="quarter" idx="10"/>
          </p:nvPr>
        </p:nvSpPr>
        <p:spPr/>
        <p:txBody>
          <a:bodyPr/>
          <a:lstStyle/>
          <a:p>
            <a:fld id="{9C1C86B8-089E-4691-A67C-80359C28785F}" type="slidenum">
              <a:rPr lang="fr-FR" smtClean="0"/>
              <a:pPr/>
              <a:t>16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C1C86B8-089E-4691-A67C-80359C28785F}" type="slidenum">
              <a:rPr lang="fr-FR" smtClean="0"/>
              <a:pPr/>
              <a:t>20</a:t>
            </a:fld>
            <a:endParaRPr lang="fr-FR"/>
          </a:p>
        </p:txBody>
      </p:sp>
    </p:spTree>
    <p:extLst>
      <p:ext uri="{BB962C8B-B14F-4D97-AF65-F5344CB8AC3E}">
        <p14:creationId xmlns:p14="http://schemas.microsoft.com/office/powerpoint/2010/main" val="300426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C1C86B8-089E-4691-A67C-80359C28785F}" type="slidenum">
              <a:rPr lang="fr-FR" smtClean="0"/>
              <a:pPr/>
              <a:t>21</a:t>
            </a:fld>
            <a:endParaRPr lang="fr-FR"/>
          </a:p>
        </p:txBody>
      </p:sp>
    </p:spTree>
    <p:extLst>
      <p:ext uri="{BB962C8B-B14F-4D97-AF65-F5344CB8AC3E}">
        <p14:creationId xmlns:p14="http://schemas.microsoft.com/office/powerpoint/2010/main" val="3004265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97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Espace réservé du contenu 8"/>
          <p:cNvSpPr>
            <a:spLocks noGrp="1"/>
          </p:cNvSpPr>
          <p:nvPr>
            <p:ph sz="quarter" idx="10"/>
          </p:nvPr>
        </p:nvSpPr>
        <p:spPr>
          <a:xfrm>
            <a:off x="323528" y="1193259"/>
            <a:ext cx="8424936" cy="507549"/>
          </a:xfrm>
        </p:spPr>
        <p:txBody>
          <a:bodyPr lIns="0" rIns="0">
            <a:normAutofit/>
          </a:bodyPr>
          <a:lstStyle>
            <a:lvl1pPr marL="0" indent="0">
              <a:buNone/>
              <a:defRPr sz="2400" b="1">
                <a:solidFill>
                  <a:srgbClr val="EC6B10"/>
                </a:solidFill>
                <a:latin typeface="+mn-lt"/>
              </a:defRPr>
            </a:lvl1pPr>
          </a:lstStyle>
          <a:p>
            <a:pPr lvl="0"/>
            <a:r>
              <a:rPr lang="fr-FR" dirty="0"/>
              <a:t>Modifiez les styles du texte du masque</a:t>
            </a:r>
          </a:p>
        </p:txBody>
      </p:sp>
      <p:sp>
        <p:nvSpPr>
          <p:cNvPr id="13" name="Espace réservé du texte 12"/>
          <p:cNvSpPr>
            <a:spLocks noGrp="1"/>
          </p:cNvSpPr>
          <p:nvPr>
            <p:ph type="body" sz="quarter" idx="11"/>
          </p:nvPr>
        </p:nvSpPr>
        <p:spPr>
          <a:xfrm>
            <a:off x="323850" y="1760240"/>
            <a:ext cx="8424863" cy="3468960"/>
          </a:xfrm>
        </p:spPr>
        <p:txBody>
          <a:bodyPr lIns="0" rIns="0">
            <a:normAutofit/>
          </a:bodyPr>
          <a:lstStyle>
            <a:lvl1pPr marL="0" indent="0">
              <a:buNone/>
              <a:defRPr sz="1600">
                <a:solidFill>
                  <a:srgbClr val="18277B"/>
                </a:solidFill>
              </a:defRPr>
            </a:lvl1pPr>
          </a:lstStyle>
          <a:p>
            <a:pPr lvl="0"/>
            <a:r>
              <a:rPr lang="fr-FR" dirty="0"/>
              <a:t>Modifiez les styles du texte du masque</a:t>
            </a:r>
          </a:p>
        </p:txBody>
      </p:sp>
    </p:spTree>
    <p:extLst>
      <p:ext uri="{BB962C8B-B14F-4D97-AF65-F5344CB8AC3E}">
        <p14:creationId xmlns:p14="http://schemas.microsoft.com/office/powerpoint/2010/main" val="270367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Espace réservé du contenu 8"/>
          <p:cNvSpPr>
            <a:spLocks noGrp="1"/>
          </p:cNvSpPr>
          <p:nvPr>
            <p:ph sz="quarter" idx="10"/>
          </p:nvPr>
        </p:nvSpPr>
        <p:spPr>
          <a:xfrm>
            <a:off x="323528" y="1193259"/>
            <a:ext cx="8424936" cy="507549"/>
          </a:xfrm>
        </p:spPr>
        <p:txBody>
          <a:bodyPr lIns="0" rIns="0">
            <a:normAutofit/>
          </a:bodyPr>
          <a:lstStyle>
            <a:lvl1pPr marL="0" indent="0">
              <a:buNone/>
              <a:defRPr sz="2400" b="1">
                <a:solidFill>
                  <a:srgbClr val="EC6B10"/>
                </a:solidFill>
                <a:latin typeface="+mn-lt"/>
              </a:defRPr>
            </a:lvl1pPr>
          </a:lstStyle>
          <a:p>
            <a:pPr lvl="0"/>
            <a:r>
              <a:rPr lang="fr-FR" dirty="0"/>
              <a:t>Modifiez les styles du texte du masque</a:t>
            </a:r>
          </a:p>
        </p:txBody>
      </p:sp>
      <p:sp>
        <p:nvSpPr>
          <p:cNvPr id="13" name="Espace réservé du texte 12"/>
          <p:cNvSpPr>
            <a:spLocks noGrp="1"/>
          </p:cNvSpPr>
          <p:nvPr>
            <p:ph type="body" sz="quarter" idx="11"/>
          </p:nvPr>
        </p:nvSpPr>
        <p:spPr>
          <a:xfrm>
            <a:off x="323850" y="1760240"/>
            <a:ext cx="8424863" cy="444624"/>
          </a:xfrm>
        </p:spPr>
        <p:txBody>
          <a:bodyPr lIns="0" rIns="0">
            <a:normAutofit/>
          </a:bodyPr>
          <a:lstStyle>
            <a:lvl1pPr marL="0" indent="0">
              <a:buNone/>
              <a:defRPr sz="1600">
                <a:solidFill>
                  <a:srgbClr val="18277B"/>
                </a:solidFill>
              </a:defRPr>
            </a:lvl1pPr>
          </a:lstStyle>
          <a:p>
            <a:pPr lvl="0"/>
            <a:r>
              <a:rPr lang="fr-FR" dirty="0"/>
              <a:t>Modifiez les styles du texte du masque</a:t>
            </a:r>
          </a:p>
        </p:txBody>
      </p:sp>
      <p:sp>
        <p:nvSpPr>
          <p:cNvPr id="3" name="Espace réservé du texte 2"/>
          <p:cNvSpPr>
            <a:spLocks noGrp="1"/>
          </p:cNvSpPr>
          <p:nvPr>
            <p:ph type="body" sz="quarter" idx="12"/>
          </p:nvPr>
        </p:nvSpPr>
        <p:spPr>
          <a:xfrm>
            <a:off x="327305" y="2348880"/>
            <a:ext cx="8399214" cy="914400"/>
          </a:xfrm>
        </p:spPr>
        <p:txBody>
          <a:bodyPr lIns="0" rIns="0">
            <a:normAutofit/>
          </a:bodyPr>
          <a:lstStyle>
            <a:lvl1pPr marL="180000" indent="-252000">
              <a:lnSpc>
                <a:spcPts val="1800"/>
              </a:lnSpc>
              <a:spcBef>
                <a:spcPts val="0"/>
              </a:spcBef>
              <a:buClr>
                <a:srgbClr val="EC6B10"/>
              </a:buClr>
              <a:buSzPct val="106000"/>
              <a:buFont typeface="Calibri" pitchFamily="34" charset="0"/>
              <a:buChar char="•"/>
              <a:defRPr sz="1600">
                <a:solidFill>
                  <a:srgbClr val="18277B"/>
                </a:solidFill>
              </a:defRPr>
            </a:lvl1pPr>
          </a:lstStyle>
          <a:p>
            <a:pPr lvl="0"/>
            <a:r>
              <a:rPr lang="fr-FR" dirty="0"/>
              <a:t>Modifiez les styles du texte du masque</a:t>
            </a:r>
          </a:p>
        </p:txBody>
      </p:sp>
    </p:spTree>
    <p:extLst>
      <p:ext uri="{BB962C8B-B14F-4D97-AF65-F5344CB8AC3E}">
        <p14:creationId xmlns:p14="http://schemas.microsoft.com/office/powerpoint/2010/main" val="384792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Espace réservé du contenu 8"/>
          <p:cNvSpPr>
            <a:spLocks noGrp="1"/>
          </p:cNvSpPr>
          <p:nvPr>
            <p:ph sz="quarter" idx="10"/>
          </p:nvPr>
        </p:nvSpPr>
        <p:spPr>
          <a:xfrm>
            <a:off x="323528" y="1193259"/>
            <a:ext cx="8424936" cy="507549"/>
          </a:xfrm>
        </p:spPr>
        <p:txBody>
          <a:bodyPr lIns="0" rIns="0">
            <a:normAutofit/>
          </a:bodyPr>
          <a:lstStyle>
            <a:lvl1pPr marL="0" indent="0">
              <a:buNone/>
              <a:defRPr sz="2400" b="1">
                <a:solidFill>
                  <a:srgbClr val="EC6B10"/>
                </a:solidFill>
                <a:latin typeface="+mn-lt"/>
              </a:defRPr>
            </a:lvl1pPr>
          </a:lstStyle>
          <a:p>
            <a:pPr lvl="0"/>
            <a:r>
              <a:rPr lang="fr-FR" dirty="0"/>
              <a:t>Modifiez les styles du texte du masque</a:t>
            </a:r>
          </a:p>
        </p:txBody>
      </p:sp>
      <p:sp>
        <p:nvSpPr>
          <p:cNvPr id="13" name="Espace réservé du texte 12"/>
          <p:cNvSpPr>
            <a:spLocks noGrp="1"/>
          </p:cNvSpPr>
          <p:nvPr>
            <p:ph type="body" sz="quarter" idx="11"/>
          </p:nvPr>
        </p:nvSpPr>
        <p:spPr>
          <a:xfrm>
            <a:off x="323850" y="1760240"/>
            <a:ext cx="8424863" cy="444624"/>
          </a:xfrm>
        </p:spPr>
        <p:txBody>
          <a:bodyPr lIns="0" rIns="0">
            <a:noAutofit/>
          </a:bodyPr>
          <a:lstStyle>
            <a:lvl1pPr marL="0" indent="0">
              <a:buNone/>
              <a:defRPr sz="2400" b="1">
                <a:solidFill>
                  <a:srgbClr val="18277B"/>
                </a:solidFill>
              </a:defRPr>
            </a:lvl1pPr>
          </a:lstStyle>
          <a:p>
            <a:pPr lvl="0"/>
            <a:r>
              <a:rPr lang="fr-FR" dirty="0"/>
              <a:t>Modifiez les styles du texte du masque</a:t>
            </a:r>
          </a:p>
        </p:txBody>
      </p:sp>
      <p:sp>
        <p:nvSpPr>
          <p:cNvPr id="3" name="Espace réservé du texte 2"/>
          <p:cNvSpPr>
            <a:spLocks noGrp="1"/>
          </p:cNvSpPr>
          <p:nvPr>
            <p:ph type="body" sz="quarter" idx="12"/>
          </p:nvPr>
        </p:nvSpPr>
        <p:spPr>
          <a:xfrm>
            <a:off x="327305" y="2730624"/>
            <a:ext cx="8399214" cy="914400"/>
          </a:xfrm>
        </p:spPr>
        <p:txBody>
          <a:bodyPr lIns="0" rIns="0">
            <a:normAutofit/>
          </a:bodyPr>
          <a:lstStyle>
            <a:lvl1pPr marL="269875" indent="-269875">
              <a:buClr>
                <a:srgbClr val="EC6B10"/>
              </a:buClr>
              <a:buFont typeface="+mj-lt"/>
              <a:buAutoNum type="arabicPeriod"/>
              <a:defRPr sz="2400">
                <a:solidFill>
                  <a:srgbClr val="18277B"/>
                </a:solidFill>
              </a:defRPr>
            </a:lvl1pPr>
          </a:lstStyle>
          <a:p>
            <a:pPr lvl="0"/>
            <a:r>
              <a:rPr lang="fr-FR" dirty="0"/>
              <a:t>Modifiez les styles du texte du masque</a:t>
            </a:r>
          </a:p>
        </p:txBody>
      </p:sp>
    </p:spTree>
    <p:extLst>
      <p:ext uri="{BB962C8B-B14F-4D97-AF65-F5344CB8AC3E}">
        <p14:creationId xmlns:p14="http://schemas.microsoft.com/office/powerpoint/2010/main" val="169643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Espace réservé du contenu 8"/>
          <p:cNvSpPr>
            <a:spLocks noGrp="1"/>
          </p:cNvSpPr>
          <p:nvPr>
            <p:ph sz="quarter" idx="10"/>
          </p:nvPr>
        </p:nvSpPr>
        <p:spPr>
          <a:xfrm>
            <a:off x="323528" y="1193259"/>
            <a:ext cx="8424936" cy="507549"/>
          </a:xfrm>
        </p:spPr>
        <p:txBody>
          <a:bodyPr lIns="0" rIns="0">
            <a:normAutofit/>
          </a:bodyPr>
          <a:lstStyle>
            <a:lvl1pPr marL="0" indent="0">
              <a:buNone/>
              <a:defRPr sz="2400" b="1">
                <a:solidFill>
                  <a:srgbClr val="EC6B10"/>
                </a:solidFill>
                <a:latin typeface="+mn-lt"/>
              </a:defRPr>
            </a:lvl1pPr>
          </a:lstStyle>
          <a:p>
            <a:pPr lvl="0"/>
            <a:r>
              <a:rPr lang="fr-FR" dirty="0"/>
              <a:t>Modifiez les styles du texte du masque</a:t>
            </a:r>
          </a:p>
        </p:txBody>
      </p:sp>
      <p:sp>
        <p:nvSpPr>
          <p:cNvPr id="13" name="Espace réservé du texte 12"/>
          <p:cNvSpPr>
            <a:spLocks noGrp="1"/>
          </p:cNvSpPr>
          <p:nvPr>
            <p:ph type="body" sz="quarter" idx="11"/>
          </p:nvPr>
        </p:nvSpPr>
        <p:spPr>
          <a:xfrm>
            <a:off x="323850" y="1760240"/>
            <a:ext cx="8424863" cy="1020688"/>
          </a:xfrm>
        </p:spPr>
        <p:txBody>
          <a:bodyPr lIns="0" rIns="0">
            <a:normAutofit/>
          </a:bodyPr>
          <a:lstStyle>
            <a:lvl1pPr marL="0" indent="0">
              <a:buNone/>
              <a:defRPr sz="1600" b="1">
                <a:solidFill>
                  <a:srgbClr val="18277B"/>
                </a:solidFill>
              </a:defRPr>
            </a:lvl1pPr>
          </a:lstStyle>
          <a:p>
            <a:pPr lvl="0"/>
            <a:r>
              <a:rPr lang="fr-FR" dirty="0"/>
              <a:t>Modifiez les styles du texte du masque</a:t>
            </a:r>
          </a:p>
        </p:txBody>
      </p:sp>
      <p:sp>
        <p:nvSpPr>
          <p:cNvPr id="3" name="Espace réservé du texte 2"/>
          <p:cNvSpPr>
            <a:spLocks noGrp="1"/>
          </p:cNvSpPr>
          <p:nvPr>
            <p:ph type="body" sz="quarter" idx="12"/>
          </p:nvPr>
        </p:nvSpPr>
        <p:spPr>
          <a:xfrm>
            <a:off x="327305" y="3234680"/>
            <a:ext cx="8399214" cy="914400"/>
          </a:xfrm>
        </p:spPr>
        <p:txBody>
          <a:bodyPr lIns="0" rIns="0">
            <a:normAutofit/>
          </a:bodyPr>
          <a:lstStyle>
            <a:lvl1pPr marL="180000" indent="-180000">
              <a:buClr>
                <a:srgbClr val="EC6B10"/>
              </a:buClr>
              <a:defRPr sz="1600">
                <a:solidFill>
                  <a:srgbClr val="18277B"/>
                </a:solidFill>
              </a:defRPr>
            </a:lvl1pPr>
          </a:lstStyle>
          <a:p>
            <a:pPr lvl="0"/>
            <a:r>
              <a:rPr lang="fr-FR" dirty="0"/>
              <a:t>Modifiez les styles du texte du masque</a:t>
            </a:r>
          </a:p>
        </p:txBody>
      </p:sp>
    </p:spTree>
    <p:extLst>
      <p:ext uri="{BB962C8B-B14F-4D97-AF65-F5344CB8AC3E}">
        <p14:creationId xmlns:p14="http://schemas.microsoft.com/office/powerpoint/2010/main" val="218060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Espace réservé du contenu 8"/>
          <p:cNvSpPr>
            <a:spLocks noGrp="1"/>
          </p:cNvSpPr>
          <p:nvPr>
            <p:ph sz="quarter" idx="10"/>
          </p:nvPr>
        </p:nvSpPr>
        <p:spPr>
          <a:xfrm>
            <a:off x="323528" y="1193259"/>
            <a:ext cx="8424936" cy="867589"/>
          </a:xfrm>
        </p:spPr>
        <p:txBody>
          <a:bodyPr lIns="0" rIns="0">
            <a:normAutofit/>
          </a:bodyPr>
          <a:lstStyle>
            <a:lvl1pPr marL="0" indent="0">
              <a:buNone/>
              <a:defRPr sz="2400" b="1">
                <a:solidFill>
                  <a:srgbClr val="EC6B10"/>
                </a:solidFill>
                <a:latin typeface="+mn-lt"/>
              </a:defRPr>
            </a:lvl1pPr>
          </a:lstStyle>
          <a:p>
            <a:pPr lvl="0"/>
            <a:r>
              <a:rPr lang="fr-FR" dirty="0"/>
              <a:t>Modifiez les styles du texte du masque</a:t>
            </a:r>
          </a:p>
        </p:txBody>
      </p:sp>
      <p:sp>
        <p:nvSpPr>
          <p:cNvPr id="13" name="Espace réservé du texte 12"/>
          <p:cNvSpPr>
            <a:spLocks noGrp="1"/>
          </p:cNvSpPr>
          <p:nvPr>
            <p:ph type="body" sz="quarter" idx="11"/>
          </p:nvPr>
        </p:nvSpPr>
        <p:spPr>
          <a:xfrm>
            <a:off x="323850" y="2204864"/>
            <a:ext cx="8424863" cy="372616"/>
          </a:xfrm>
        </p:spPr>
        <p:txBody>
          <a:bodyPr lIns="0" rIns="0">
            <a:normAutofit/>
          </a:bodyPr>
          <a:lstStyle>
            <a:lvl1pPr marL="0" indent="0">
              <a:buNone/>
              <a:defRPr sz="1600" b="1">
                <a:solidFill>
                  <a:srgbClr val="18277B"/>
                </a:solidFill>
              </a:defRPr>
            </a:lvl1pPr>
          </a:lstStyle>
          <a:p>
            <a:pPr lvl="0"/>
            <a:r>
              <a:rPr lang="fr-FR" dirty="0"/>
              <a:t>Modifiez les styles du texte du masque</a:t>
            </a:r>
          </a:p>
        </p:txBody>
      </p:sp>
      <p:sp>
        <p:nvSpPr>
          <p:cNvPr id="4" name="Espace réservé du texte 3"/>
          <p:cNvSpPr>
            <a:spLocks noGrp="1"/>
          </p:cNvSpPr>
          <p:nvPr>
            <p:ph type="body" sz="quarter" idx="12"/>
          </p:nvPr>
        </p:nvSpPr>
        <p:spPr>
          <a:xfrm>
            <a:off x="349250" y="2852738"/>
            <a:ext cx="8399463" cy="1944687"/>
          </a:xfrm>
        </p:spPr>
        <p:txBody>
          <a:bodyPr lIns="0" rIns="0"/>
          <a:lstStyle>
            <a:lvl1pPr marL="269875" indent="-269875">
              <a:buFont typeface="+mj-lt"/>
              <a:buAutoNum type="arabicPeriod"/>
              <a:defRPr sz="1600" b="1">
                <a:solidFill>
                  <a:srgbClr val="EC6B10"/>
                </a:solidFill>
              </a:defRPr>
            </a:lvl1pPr>
            <a:lvl2pPr marL="446088" indent="-176213">
              <a:buClr>
                <a:srgbClr val="EC6B10"/>
              </a:buClr>
              <a:buSzPct val="110000"/>
              <a:buFont typeface="Arial" pitchFamily="34" charset="0"/>
              <a:buChar char="•"/>
              <a:defRPr sz="1600">
                <a:solidFill>
                  <a:srgbClr val="18277B"/>
                </a:solidFill>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67721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3DD6798-3044-4818-9C2A-DDB951F43A61}" type="slidenum">
              <a:rPr lang="fr-BE" smtClean="0"/>
              <a:pPr/>
              <a:t>‹#›</a:t>
            </a:fld>
            <a:endParaRPr lang="fr-BE"/>
          </a:p>
        </p:txBody>
      </p:sp>
      <p:sp>
        <p:nvSpPr>
          <p:cNvPr id="7" name="Rectangle 6"/>
          <p:cNvSpPr/>
          <p:nvPr userDrawn="1"/>
        </p:nvSpPr>
        <p:spPr>
          <a:xfrm>
            <a:off x="0" y="1196752"/>
            <a:ext cx="360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userDrawn="1"/>
        </p:nvSpPr>
        <p:spPr>
          <a:xfrm>
            <a:off x="755576" y="1070752"/>
            <a:ext cx="36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2461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D6798-3044-4818-9C2A-DDB951F43A61}" type="slidenum">
              <a:rPr lang="fr-BE" smtClean="0"/>
              <a:pPr/>
              <a:t>‹#›</a:t>
            </a:fld>
            <a:endParaRPr lang="fr-BE"/>
          </a:p>
        </p:txBody>
      </p:sp>
    </p:spTree>
    <p:extLst>
      <p:ext uri="{BB962C8B-B14F-4D97-AF65-F5344CB8AC3E}">
        <p14:creationId xmlns:p14="http://schemas.microsoft.com/office/powerpoint/2010/main" val="376292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ximin@acp.i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customXml" Target="../ink/ink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openxmlformats.org/officeDocument/2006/relationships/image" Target="../media/image7.jpeg"/><Relationship Id="rId5" Type="http://schemas.openxmlformats.org/officeDocument/2006/relationships/diagramColors" Target="../diagrams/colors4.xml"/><Relationship Id="rId10" Type="http://schemas.openxmlformats.org/officeDocument/2006/relationships/image" Target="../media/image6.jpeg"/><Relationship Id="rId4" Type="http://schemas.openxmlformats.org/officeDocument/2006/relationships/diagramQuickStyle" Target="../diagrams/quickStyle4.xml"/><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aximin@acp.i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maximin@acp.i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acp.in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Layout" Target="../diagrams/layout2.xml"/><Relationship Id="rId7" Type="http://schemas.openxmlformats.org/officeDocument/2006/relationships/customXml" Target="../ink/ink1.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850" y="1160096"/>
            <a:ext cx="8424863" cy="5177692"/>
          </a:xfrm>
        </p:spPr>
        <p:txBody>
          <a:bodyPr>
            <a:normAutofit/>
          </a:bodyPr>
          <a:lstStyle/>
          <a:p>
            <a:pPr algn="ctr"/>
            <a:endParaRPr lang="en-US" sz="2400" b="1" dirty="0"/>
          </a:p>
          <a:p>
            <a:pPr algn="ctr"/>
            <a:r>
              <a:rPr lang="en-US" sz="3200" b="1" dirty="0"/>
              <a:t>L’APPROCHE ACP POUR LE DEVELOPPEMENT DU SECTEUR PRIVE ACP AU TITRE DU 11eme FED</a:t>
            </a:r>
            <a:endParaRPr lang="fr-FR" sz="3200" b="1" dirty="0">
              <a:solidFill>
                <a:srgbClr val="EC6B10"/>
              </a:solidFill>
            </a:endParaRPr>
          </a:p>
          <a:p>
            <a:pPr algn="ctr"/>
            <a:endParaRPr lang="en-US" sz="2400" b="1" dirty="0"/>
          </a:p>
          <a:p>
            <a:pPr algn="ctr"/>
            <a:endParaRPr lang="fr-FR" sz="2400" b="1" dirty="0"/>
          </a:p>
          <a:p>
            <a:pPr algn="ctr"/>
            <a:r>
              <a:rPr lang="fr-FR" sz="2400" b="1" dirty="0"/>
              <a:t>Dr. Maximin EMAGNA</a:t>
            </a:r>
          </a:p>
          <a:p>
            <a:pPr algn="ctr"/>
            <a:r>
              <a:rPr lang="en-US" sz="2400" b="1" dirty="0"/>
              <a:t>Expert </a:t>
            </a:r>
            <a:r>
              <a:rPr lang="en-US" sz="2400" b="1" dirty="0" err="1"/>
              <a:t>Secteur</a:t>
            </a:r>
            <a:r>
              <a:rPr lang="en-US" sz="2400" b="1" dirty="0"/>
              <a:t> </a:t>
            </a:r>
            <a:r>
              <a:rPr lang="en-US" sz="2400" b="1" dirty="0" err="1"/>
              <a:t>privé</a:t>
            </a:r>
            <a:r>
              <a:rPr lang="en-US" sz="2400" b="1" dirty="0"/>
              <a:t> &amp; </a:t>
            </a:r>
            <a:r>
              <a:rPr lang="en-US" sz="2400" b="1" dirty="0" err="1"/>
              <a:t>Investissement</a:t>
            </a:r>
            <a:endParaRPr lang="en-US" sz="2400" b="1" dirty="0"/>
          </a:p>
          <a:p>
            <a:pPr algn="ctr"/>
            <a:r>
              <a:rPr lang="fr-FR" sz="2400" b="1" dirty="0" err="1"/>
              <a:t>Secr</a:t>
            </a:r>
            <a:r>
              <a:rPr lang="en-US" sz="2400" b="1" dirty="0"/>
              <a:t>é</a:t>
            </a:r>
            <a:r>
              <a:rPr lang="fr-FR" sz="2400" b="1" dirty="0" err="1"/>
              <a:t>tariat</a:t>
            </a:r>
            <a:r>
              <a:rPr lang="en-US" sz="2400" b="1" dirty="0"/>
              <a:t> ACP, </a:t>
            </a:r>
            <a:r>
              <a:rPr lang="en-US" sz="2400" b="1" dirty="0" err="1"/>
              <a:t>Bruxelles</a:t>
            </a:r>
            <a:r>
              <a:rPr lang="en-US" sz="2400" b="1" dirty="0"/>
              <a:t> (</a:t>
            </a:r>
            <a:r>
              <a:rPr lang="en-US" sz="2400" b="1" dirty="0" err="1"/>
              <a:t>Belgique</a:t>
            </a:r>
            <a:r>
              <a:rPr lang="en-US" sz="2400" b="1" dirty="0"/>
              <a:t>)</a:t>
            </a:r>
            <a:endParaRPr lang="fr-FR" sz="2400" b="1" dirty="0"/>
          </a:p>
          <a:p>
            <a:pPr algn="ctr"/>
            <a:endParaRPr lang="fr-FR" sz="2400" b="1" dirty="0"/>
          </a:p>
          <a:p>
            <a:pPr algn="ctr"/>
            <a:r>
              <a:rPr lang="fr-FR" sz="2400" b="1" dirty="0">
                <a:hlinkClick r:id="rId3"/>
              </a:rPr>
              <a:t>Email: maximin@acp.int</a:t>
            </a:r>
            <a:r>
              <a:rPr lang="fr-FR" sz="2400" b="1" dirty="0"/>
              <a:t> </a:t>
            </a:r>
          </a:p>
          <a:p>
            <a:pPr algn="ctr"/>
            <a:endParaRPr lang="fr-FR" sz="2400" b="1" dirty="0"/>
          </a:p>
          <a:p>
            <a:pPr algn="ctr"/>
            <a:endParaRPr lang="en-GB" sz="2400" b="1" dirty="0"/>
          </a:p>
        </p:txBody>
      </p:sp>
      <p:graphicFrame>
        <p:nvGraphicFramePr>
          <p:cNvPr id="5" name="Tableau 4"/>
          <p:cNvGraphicFramePr/>
          <p:nvPr>
            <p:extLst>
              <p:ext uri="{D42A27DB-BD31-4B8C-83A1-F6EECF244321}">
                <p14:modId xmlns:p14="http://schemas.microsoft.com/office/powerpoint/2010/main" val="1940769492"/>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ormAutofit fontScale="77500" lnSpcReduction="20000"/>
          </a:bodyPr>
          <a:lstStyle/>
          <a:p>
            <a:r>
              <a:rPr lang="en-US" dirty="0"/>
              <a:t>4. </a:t>
            </a:r>
            <a:r>
              <a:rPr lang="fr-BE" sz="1800" b="1" dirty="0">
                <a:effectLst/>
                <a:latin typeface="Arial" panose="020B0604020202020204" pitchFamily="34" charset="0"/>
                <a:ea typeface="Calibri" panose="020F0502020204030204" pitchFamily="34" charset="0"/>
                <a:cs typeface="Times New Roman" panose="02020603050405020304" pitchFamily="18" charset="0"/>
              </a:rPr>
              <a:t>Programme intra-ACP pour amélioration des l’environnement des affaires et de le développement des chaînes de valeur régionales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graphicFrame>
        <p:nvGraphicFramePr>
          <p:cNvPr id="8" name="Tableau 7"/>
          <p:cNvGraphicFramePr/>
          <p:nvPr>
            <p:extLst>
              <p:ext uri="{D42A27DB-BD31-4B8C-83A1-F6EECF244321}">
                <p14:modId xmlns:p14="http://schemas.microsoft.com/office/powerpoint/2010/main" val="2004184049"/>
              </p:ext>
            </p:extLst>
          </p:nvPr>
        </p:nvGraphicFramePr>
        <p:xfrm>
          <a:off x="146538" y="1700809"/>
          <a:ext cx="8877789" cy="4526160"/>
        </p:xfrm>
        <a:graphic>
          <a:graphicData uri="http://schemas.openxmlformats.org/drawingml/2006/table">
            <a:tbl>
              <a:tblPr firstRow="1" firstCol="1" bandRow="1">
                <a:tableStyleId>{5C22544A-7EE6-4342-B048-85BDC9FD1C3A}</a:tableStyleId>
              </a:tblPr>
              <a:tblGrid>
                <a:gridCol w="2628440">
                  <a:extLst>
                    <a:ext uri="{9D8B030D-6E8A-4147-A177-3AD203B41FA5}">
                      <a16:colId xmlns:a16="http://schemas.microsoft.com/office/drawing/2014/main" val="439655944"/>
                    </a:ext>
                  </a:extLst>
                </a:gridCol>
                <a:gridCol w="6249349">
                  <a:extLst>
                    <a:ext uri="{9D8B030D-6E8A-4147-A177-3AD203B41FA5}">
                      <a16:colId xmlns:a16="http://schemas.microsoft.com/office/drawing/2014/main" val="3406692325"/>
                    </a:ext>
                  </a:extLst>
                </a:gridCol>
              </a:tblGrid>
              <a:tr h="1094141">
                <a:tc>
                  <a:txBody>
                    <a:bodyPr/>
                    <a:lstStyle/>
                    <a:p>
                      <a:pPr algn="just">
                        <a:lnSpc>
                          <a:spcPct val="107000"/>
                        </a:lnSpc>
                        <a:spcAft>
                          <a:spcPts val="0"/>
                        </a:spcAft>
                      </a:pPr>
                      <a:r>
                        <a:rPr lang="fr-BE" sz="2000" dirty="0">
                          <a:effectLst/>
                        </a:rPr>
                        <a:t>Objectif</a:t>
                      </a: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dirty="0">
                          <a:effectLst/>
                        </a:rPr>
                        <a:t>Soutenir les politiques nationales et régionales favorables  aux entreprises et inclusives, et renforcer les capacités productives et les chaînes de valeur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5809511"/>
                  </a:ext>
                </a:extLst>
              </a:tr>
              <a:tr h="2363686">
                <a:tc>
                  <a:txBody>
                    <a:bodyPr/>
                    <a:lstStyle/>
                    <a:p>
                      <a:pPr algn="just">
                        <a:lnSpc>
                          <a:spcPct val="107000"/>
                        </a:lnSpc>
                        <a:spcAft>
                          <a:spcPts val="0"/>
                        </a:spcAft>
                      </a:pPr>
                      <a:r>
                        <a:rPr lang="fr-BE" sz="2000" dirty="0">
                          <a:effectLst/>
                        </a:rPr>
                        <a:t>Résultats escomptés</a:t>
                      </a: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itchFamily="2" charset="2"/>
                        <a:buChar char=""/>
                      </a:pPr>
                      <a:r>
                        <a:rPr lang="fr-BE" sz="1600" dirty="0">
                          <a:effectLst/>
                        </a:rPr>
                        <a:t>Adoption et mise en œuvre au niveau national de politiques et de cadres juridiques inclusifs, responsables, propices aux affaires ; </a:t>
                      </a:r>
                      <a:endParaRPr lang="en-US" sz="1600" dirty="0">
                        <a:effectLst/>
                      </a:endParaRPr>
                    </a:p>
                    <a:p>
                      <a:pPr marL="342900" lvl="0" indent="-342900">
                        <a:lnSpc>
                          <a:spcPct val="115000"/>
                        </a:lnSpc>
                        <a:spcAft>
                          <a:spcPts val="0"/>
                        </a:spcAft>
                        <a:buFont typeface="Symbol" pitchFamily="2" charset="2"/>
                        <a:buChar char=""/>
                      </a:pPr>
                      <a:endParaRPr lang="fr-BE" sz="1600" dirty="0">
                        <a:effectLst/>
                      </a:endParaRPr>
                    </a:p>
                    <a:p>
                      <a:pPr marL="342900" lvl="0" indent="-342900">
                        <a:lnSpc>
                          <a:spcPct val="115000"/>
                        </a:lnSpc>
                        <a:spcAft>
                          <a:spcPts val="0"/>
                        </a:spcAft>
                        <a:buFont typeface="Symbol" pitchFamily="2" charset="2"/>
                        <a:buChar char=""/>
                      </a:pPr>
                      <a:r>
                        <a:rPr lang="fr-BE" sz="1600" dirty="0">
                          <a:effectLst/>
                        </a:rPr>
                        <a:t>Renforcement des capacités de production (accroissement de la productivité et de la compétitivité), de transformation, de promotion et de commercialisation.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893022"/>
                  </a:ext>
                </a:extLst>
              </a:tr>
              <a:tr h="1068333">
                <a:tc>
                  <a:txBody>
                    <a:bodyPr/>
                    <a:lstStyle/>
                    <a:p>
                      <a:pPr algn="just">
                        <a:lnSpc>
                          <a:spcPct val="107000"/>
                        </a:lnSpc>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Budget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indicatif</a:t>
                      </a: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EUR 130 millions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8523785"/>
                  </a:ext>
                </a:extLst>
              </a:tr>
            </a:tbl>
          </a:graphicData>
        </a:graphic>
      </p:graphicFrame>
      <p:graphicFrame>
        <p:nvGraphicFramePr>
          <p:cNvPr id="3" name="Tableau 2"/>
          <p:cNvGraphicFramePr/>
          <p:nvPr>
            <p:extLst>
              <p:ext uri="{D42A27DB-BD31-4B8C-83A1-F6EECF244321}">
                <p14:modId xmlns:p14="http://schemas.microsoft.com/office/powerpoint/2010/main" val="3231919048"/>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126852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ormAutofit fontScale="70000" lnSpcReduction="20000"/>
          </a:bodyPr>
          <a:lstStyle/>
          <a:p>
            <a:r>
              <a:rPr lang="en-US" dirty="0"/>
              <a:t>4. </a:t>
            </a:r>
            <a:r>
              <a:rPr lang="fr-BE" sz="2400" b="1" dirty="0">
                <a:effectLst/>
                <a:latin typeface="Arial" panose="020B0604020202020204" pitchFamily="34" charset="0"/>
                <a:ea typeface="Calibri" panose="020F0502020204030204" pitchFamily="34" charset="0"/>
                <a:cs typeface="Times New Roman" panose="02020603050405020304" pitchFamily="18" charset="0"/>
              </a:rPr>
              <a:t>Programme intra-ACP pour amélioration des l’environnement des affaires et  le développement des chaînes de valeur r</a:t>
            </a:r>
            <a:r>
              <a:rPr lang="en-US" sz="2400" b="1" dirty="0">
                <a:effectLst/>
                <a:latin typeface="Arial" panose="020B0604020202020204" pitchFamily="34" charset="0"/>
                <a:ea typeface="Calibri" panose="020F0502020204030204" pitchFamily="34" charset="0"/>
                <a:cs typeface="Times New Roman" panose="02020603050405020304" pitchFamily="18" charset="0"/>
              </a:rPr>
              <a:t>é</a:t>
            </a:r>
            <a:r>
              <a:rPr lang="fr-BE" sz="2400" b="1" dirty="0" err="1">
                <a:effectLst/>
                <a:latin typeface="Arial" panose="020B0604020202020204" pitchFamily="34" charset="0"/>
                <a:ea typeface="Calibri" panose="020F0502020204030204" pitchFamily="34" charset="0"/>
                <a:cs typeface="Times New Roman" panose="02020603050405020304" pitchFamily="18" charset="0"/>
              </a:rPr>
              <a:t>gional</a:t>
            </a:r>
            <a:r>
              <a:rPr lang="en-US" sz="2400" b="1" dirty="0">
                <a:effectLst/>
                <a:latin typeface="Arial" panose="020B0604020202020204" pitchFamily="34" charset="0"/>
                <a:ea typeface="Calibri" panose="020F0502020204030204" pitchFamily="34" charset="0"/>
                <a:cs typeface="Times New Roman" panose="02020603050405020304" pitchFamily="18" charset="0"/>
              </a:rPr>
              <a:t>e</a:t>
            </a:r>
            <a:r>
              <a:rPr lang="fr-BE" sz="2400" b="1" dirty="0">
                <a:effectLst/>
                <a:latin typeface="Arial" panose="020B0604020202020204" pitchFamily="34" charset="0"/>
                <a:ea typeface="Calibri" panose="020F0502020204030204" pitchFamily="34" charset="0"/>
                <a:cs typeface="Times New Roman" panose="02020603050405020304" pitchFamily="18" charset="0"/>
              </a:rPr>
              <a:t>s</a:t>
            </a:r>
            <a:r>
              <a:rPr lang="en-US" sz="2400" b="1" dirty="0">
                <a:effectLst/>
                <a:latin typeface="Arial" panose="020B0604020202020204" pitchFamily="34" charset="0"/>
                <a:ea typeface="Calibri" panose="020F0502020204030204" pitchFamily="34" charset="0"/>
                <a:cs typeface="Times New Roman" panose="02020603050405020304" pitchFamily="18" charset="0"/>
              </a:rPr>
              <a:t> (suite)</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3" name="Espace réservé du texte 2"/>
          <p:cNvSpPr>
            <a:spLocks noGrp="1"/>
          </p:cNvSpPr>
          <p:nvPr>
            <p:ph type="body" sz="quarter" idx="11"/>
          </p:nvPr>
        </p:nvSpPr>
        <p:spPr/>
        <p:txBody>
          <a:bodyPr/>
          <a:lstStyle/>
          <a:p>
            <a:endParaRPr lang="fr-FR" dirty="0"/>
          </a:p>
        </p:txBody>
      </p:sp>
      <p:sp>
        <p:nvSpPr>
          <p:cNvPr id="4" name="Espace réservé du texte 3"/>
          <p:cNvSpPr>
            <a:spLocks noGrp="1"/>
          </p:cNvSpPr>
          <p:nvPr>
            <p:ph type="body" sz="quarter" idx="12"/>
          </p:nvPr>
        </p:nvSpPr>
        <p:spPr/>
        <p:txBody>
          <a:bodyPr/>
          <a:lstStyle/>
          <a:p>
            <a:endParaRPr lang="fr-FR"/>
          </a:p>
        </p:txBody>
      </p:sp>
      <p:graphicFrame>
        <p:nvGraphicFramePr>
          <p:cNvPr id="12" name="Tableau 11"/>
          <p:cNvGraphicFramePr/>
          <p:nvPr>
            <p:extLst>
              <p:ext uri="{D42A27DB-BD31-4B8C-83A1-F6EECF244321}">
                <p14:modId xmlns:p14="http://schemas.microsoft.com/office/powerpoint/2010/main" val="2096569412"/>
              </p:ext>
            </p:extLst>
          </p:nvPr>
        </p:nvGraphicFramePr>
        <p:xfrm>
          <a:off x="176990" y="1700807"/>
          <a:ext cx="8820472" cy="4536505"/>
        </p:xfrm>
        <a:graphic>
          <a:graphicData uri="http://schemas.openxmlformats.org/drawingml/2006/table">
            <a:tbl>
              <a:tblPr firstRow="1" firstCol="1" bandRow="1">
                <a:tableStyleId>{5C22544A-7EE6-4342-B048-85BDC9FD1C3A}</a:tableStyleId>
              </a:tblPr>
              <a:tblGrid>
                <a:gridCol w="882666">
                  <a:extLst>
                    <a:ext uri="{9D8B030D-6E8A-4147-A177-3AD203B41FA5}">
                      <a16:colId xmlns:a16="http://schemas.microsoft.com/office/drawing/2014/main" val="4276029653"/>
                    </a:ext>
                  </a:extLst>
                </a:gridCol>
                <a:gridCol w="7937806">
                  <a:extLst>
                    <a:ext uri="{9D8B030D-6E8A-4147-A177-3AD203B41FA5}">
                      <a16:colId xmlns:a16="http://schemas.microsoft.com/office/drawing/2014/main" val="2482464013"/>
                    </a:ext>
                  </a:extLst>
                </a:gridCol>
              </a:tblGrid>
              <a:tr h="800369">
                <a:tc>
                  <a:txBody>
                    <a:bodyPr/>
                    <a:lstStyle/>
                    <a:p>
                      <a:pPr algn="just">
                        <a:lnSpc>
                          <a:spcPct val="107000"/>
                        </a:lnSpc>
                        <a:spcAft>
                          <a:spcPts val="0"/>
                        </a:spcAft>
                      </a:pPr>
                      <a:r>
                        <a:rPr lang="en-GB" sz="2000" dirty="0" err="1">
                          <a:effectLst/>
                        </a:rPr>
                        <a:t>Pilier</a:t>
                      </a:r>
                      <a:r>
                        <a:rPr lang="en-GB" sz="2000" dirty="0">
                          <a:effectLst/>
                        </a:rPr>
                        <a:t> 1</a:t>
                      </a: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329" marR="47329" marT="0" marB="0"/>
                </a:tc>
                <a:tc>
                  <a:txBody>
                    <a:bodyPr/>
                    <a:lstStyle/>
                    <a:p>
                      <a:pPr marL="342900" lvl="0" indent="-342900">
                        <a:lnSpc>
                          <a:spcPct val="115000"/>
                        </a:lnSpc>
                        <a:spcAft>
                          <a:spcPts val="0"/>
                        </a:spcAft>
                        <a:buFont typeface="Symbol" pitchFamily="2" charset="2"/>
                        <a:buChar char=""/>
                      </a:pPr>
                      <a:r>
                        <a:rPr lang="fr-BE" sz="2000" dirty="0">
                          <a:effectLst/>
                        </a:rPr>
                        <a:t>Axé sur l’amélioration du climat des affaires pour le développement du secteur privé.</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329" marR="47329" marT="0" marB="0"/>
                </a:tc>
                <a:extLst>
                  <a:ext uri="{0D108BD9-81ED-4DB2-BD59-A6C34878D82A}">
                    <a16:rowId xmlns:a16="http://schemas.microsoft.com/office/drawing/2014/main" val="755747111"/>
                  </a:ext>
                </a:extLst>
              </a:tr>
              <a:tr h="914107">
                <a:tc rowSpan="2">
                  <a:txBody>
                    <a:bodyPr/>
                    <a:lstStyle/>
                    <a:p>
                      <a:pPr algn="just">
                        <a:lnSpc>
                          <a:spcPct val="107000"/>
                        </a:lnSpc>
                        <a:spcAft>
                          <a:spcPts val="0"/>
                        </a:spcAft>
                      </a:pPr>
                      <a:r>
                        <a:rPr lang="en-GB" sz="800" dirty="0">
                          <a:effectLst/>
                        </a:rPr>
                        <a:t> </a:t>
                      </a:r>
                      <a:endParaRPr lang="fr-BE"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329" marR="47329" marT="0" marB="0"/>
                </a:tc>
                <a:tc>
                  <a:txBody>
                    <a:bodyPr/>
                    <a:lstStyle/>
                    <a:p>
                      <a:pPr marL="742950" lvl="1" indent="-285750">
                        <a:lnSpc>
                          <a:spcPct val="115000"/>
                        </a:lnSpc>
                        <a:spcAft>
                          <a:spcPts val="0"/>
                        </a:spcAft>
                        <a:buFont typeface="Arial" panose="020B0604020202020204" pitchFamily="34" charset="0"/>
                        <a:buChar char="-"/>
                      </a:pPr>
                      <a:r>
                        <a:rPr lang="fr-BE" sz="1600" dirty="0">
                          <a:effectLst/>
                        </a:rPr>
                        <a:t>Renforcement de l’intégration régionale à travers l’harmonisation du droit des affaires dans les pays ACP, et au renforcement des capacités de structures comme l’Organisation pour l’Harmonisation en Afrique du Droit des Affaires (OHADA)</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29" marR="47329" marT="0" marB="0"/>
                </a:tc>
                <a:extLst>
                  <a:ext uri="{0D108BD9-81ED-4DB2-BD59-A6C34878D82A}">
                    <a16:rowId xmlns:a16="http://schemas.microsoft.com/office/drawing/2014/main" val="3195640719"/>
                  </a:ext>
                </a:extLst>
              </a:tr>
              <a:tr h="646180">
                <a:tc vMerge="1">
                  <a:txBody>
                    <a:bodyPr/>
                    <a:lstStyle/>
                    <a:p>
                      <a:endParaRPr lang="fr-FR"/>
                    </a:p>
                  </a:txBody>
                  <a:tcPr/>
                </a:tc>
                <a:tc>
                  <a:txBody>
                    <a:bodyPr/>
                    <a:lstStyle/>
                    <a:p>
                      <a:pPr marL="742950" lvl="1" indent="-285750">
                        <a:lnSpc>
                          <a:spcPct val="115000"/>
                        </a:lnSpc>
                        <a:spcAft>
                          <a:spcPts val="0"/>
                        </a:spcAft>
                        <a:buFont typeface="Arial" panose="020B0604020202020204" pitchFamily="34" charset="0"/>
                        <a:buChar char="-"/>
                      </a:pPr>
                      <a:r>
                        <a:rPr lang="fr-BE" sz="1600" dirty="0">
                          <a:effectLst/>
                        </a:rPr>
                        <a:t>Appui à une meilleure gouvernance de la régulation en matière énergétique de manière générale, et d’énergie</a:t>
                      </a:r>
                      <a:r>
                        <a:rPr lang="en-US" sz="1600" dirty="0">
                          <a:effectLst/>
                        </a:rPr>
                        <a:t>s</a:t>
                      </a:r>
                      <a:r>
                        <a:rPr lang="fr-BE" sz="1600" dirty="0">
                          <a:effectLst/>
                        </a:rPr>
                        <a:t> renouvelable</a:t>
                      </a:r>
                      <a:r>
                        <a:rPr lang="en-US" sz="1600" dirty="0">
                          <a:effectLst/>
                        </a:rPr>
                        <a:t>s</a:t>
                      </a:r>
                      <a:r>
                        <a:rPr lang="fr-BE" sz="1600" dirty="0">
                          <a:effectLst/>
                        </a:rPr>
                        <a:t> en particulier</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29" marR="47329" marT="0" marB="0"/>
                </a:tc>
                <a:extLst>
                  <a:ext uri="{0D108BD9-81ED-4DB2-BD59-A6C34878D82A}">
                    <a16:rowId xmlns:a16="http://schemas.microsoft.com/office/drawing/2014/main" val="3072924094"/>
                  </a:ext>
                </a:extLst>
              </a:tr>
              <a:tr h="914107">
                <a:tc>
                  <a:txBody>
                    <a:bodyPr/>
                    <a:lstStyle/>
                    <a:p>
                      <a:pPr algn="just">
                        <a:lnSpc>
                          <a:spcPct val="107000"/>
                        </a:lnSpc>
                        <a:spcAft>
                          <a:spcPts val="0"/>
                        </a:spcAft>
                      </a:pPr>
                      <a:r>
                        <a:rPr lang="en-GB" sz="800">
                          <a:effectLst/>
                        </a:rPr>
                        <a:t> </a:t>
                      </a:r>
                      <a:endParaRPr lang="fr-B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329" marR="47329" marT="0" marB="0"/>
                </a:tc>
                <a:tc>
                  <a:txBody>
                    <a:bodyPr/>
                    <a:lstStyle/>
                    <a:p>
                      <a:pPr marL="742950" lvl="1" indent="-285750">
                        <a:lnSpc>
                          <a:spcPct val="115000"/>
                        </a:lnSpc>
                        <a:spcAft>
                          <a:spcPts val="0"/>
                        </a:spcAft>
                        <a:buFont typeface="Arial" panose="020B0604020202020204" pitchFamily="34" charset="0"/>
                        <a:buChar char="-"/>
                      </a:pPr>
                      <a:r>
                        <a:rPr lang="fr-BE" sz="1600" dirty="0">
                          <a:effectLst/>
                        </a:rPr>
                        <a:t>Création de 6 Observatoires régionaux de l’’investissements (ORI) , au sein des ARPI (Mise à jour d</a:t>
                      </a:r>
                      <a:r>
                        <a:rPr lang="en-US" sz="1600" dirty="0" err="1">
                          <a:effectLst/>
                        </a:rPr>
                        <a:t>es</a:t>
                      </a:r>
                      <a:r>
                        <a:rPr lang="en-US" sz="1600" dirty="0">
                          <a:effectLst/>
                        </a:rPr>
                        <a:t> </a:t>
                      </a:r>
                      <a:r>
                        <a:rPr lang="en-US" sz="1600" dirty="0" err="1">
                          <a:effectLst/>
                        </a:rPr>
                        <a:t>études</a:t>
                      </a:r>
                      <a:r>
                        <a:rPr lang="en-US" sz="1600" dirty="0">
                          <a:effectLst/>
                        </a:rPr>
                        <a:t> et des</a:t>
                      </a:r>
                      <a:r>
                        <a:rPr lang="fr-BE" sz="1600" dirty="0">
                          <a:effectLst/>
                        </a:rPr>
                        <a:t> flux d’investissements régionaux</a:t>
                      </a:r>
                      <a:r>
                        <a:rPr lang="en-US" sz="1600" dirty="0">
                          <a:effectLst/>
                        </a:rPr>
                        <a:t> et </a:t>
                      </a:r>
                      <a:r>
                        <a:rPr lang="en-US" sz="1600" dirty="0" err="1">
                          <a:effectLst/>
                        </a:rPr>
                        <a:t>dans</a:t>
                      </a:r>
                      <a:r>
                        <a:rPr lang="en-US" sz="1600" dirty="0">
                          <a:effectLst/>
                        </a:rPr>
                        <a:t> les </a:t>
                      </a:r>
                      <a:r>
                        <a:rPr lang="en-US" sz="1600" dirty="0" err="1">
                          <a:effectLst/>
                        </a:rPr>
                        <a:t>entreprises</a:t>
                      </a:r>
                      <a:r>
                        <a:rPr lang="fr-BE" sz="1600" dirty="0">
                          <a:effectLst/>
                        </a:rPr>
                        <a: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29" marR="47329" marT="0" marB="0"/>
                </a:tc>
                <a:extLst>
                  <a:ext uri="{0D108BD9-81ED-4DB2-BD59-A6C34878D82A}">
                    <a16:rowId xmlns:a16="http://schemas.microsoft.com/office/drawing/2014/main" val="154326089"/>
                  </a:ext>
                </a:extLst>
              </a:tr>
              <a:tr h="1261742">
                <a:tc>
                  <a:txBody>
                    <a:bodyPr/>
                    <a:lstStyle/>
                    <a:p>
                      <a:pPr algn="just">
                        <a:lnSpc>
                          <a:spcPct val="107000"/>
                        </a:lnSpc>
                        <a:spcAft>
                          <a:spcPts val="0"/>
                        </a:spcAft>
                      </a:pPr>
                      <a:r>
                        <a:rPr lang="en-GB" sz="800">
                          <a:effectLst/>
                        </a:rPr>
                        <a:t> </a:t>
                      </a:r>
                      <a:endParaRPr lang="fr-B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329" marR="47329" marT="0" marB="0"/>
                </a:tc>
                <a:tc>
                  <a:txBody>
                    <a:bodyPr/>
                    <a:lstStyle/>
                    <a:p>
                      <a:pPr marL="742950" lvl="1" indent="-285750">
                        <a:lnSpc>
                          <a:spcPct val="115000"/>
                        </a:lnSpc>
                        <a:spcAft>
                          <a:spcPts val="0"/>
                        </a:spcAft>
                        <a:buFont typeface="Arial" panose="020B0604020202020204" pitchFamily="34" charset="0"/>
                        <a:buChar char="-"/>
                      </a:pPr>
                      <a:r>
                        <a:rPr lang="fr-BE" sz="1600" dirty="0" err="1">
                          <a:effectLst/>
                        </a:rPr>
                        <a:t>Contribu</a:t>
                      </a:r>
                      <a:r>
                        <a:rPr lang="en-US" sz="1600" dirty="0" err="1">
                          <a:effectLst/>
                        </a:rPr>
                        <a:t>tion</a:t>
                      </a:r>
                      <a:r>
                        <a:rPr lang="fr-BE" sz="1600" dirty="0">
                          <a:effectLst/>
                        </a:rPr>
                        <a:t> à la formalisation du secteur informel et </a:t>
                      </a:r>
                      <a:r>
                        <a:rPr lang="en-US" sz="1600" dirty="0" err="1">
                          <a:effectLst/>
                        </a:rPr>
                        <a:t>mise</a:t>
                      </a:r>
                      <a:r>
                        <a:rPr lang="en-US" sz="1600" dirty="0">
                          <a:effectLst/>
                        </a:rPr>
                        <a:t> </a:t>
                      </a:r>
                      <a:r>
                        <a:rPr lang="en-US" sz="1600" dirty="0" err="1">
                          <a:effectLst/>
                        </a:rPr>
                        <a:t>en</a:t>
                      </a:r>
                      <a:r>
                        <a:rPr lang="en-US" sz="1600" dirty="0">
                          <a:effectLst/>
                        </a:rPr>
                        <a:t> place </a:t>
                      </a:r>
                      <a:r>
                        <a:rPr lang="en-US" sz="1600" dirty="0" err="1">
                          <a:effectLst/>
                        </a:rPr>
                        <a:t>d’écosystème</a:t>
                      </a:r>
                      <a:r>
                        <a:rPr lang="en-US" sz="1600" dirty="0">
                          <a:effectLst/>
                        </a:rPr>
                        <a:t> </a:t>
                      </a:r>
                      <a:r>
                        <a:rPr lang="en-US" sz="1600" dirty="0" err="1">
                          <a:effectLst/>
                        </a:rPr>
                        <a:t>permettant</a:t>
                      </a:r>
                      <a:r>
                        <a:rPr lang="en-US" sz="1600" dirty="0">
                          <a:effectLst/>
                        </a:rPr>
                        <a:t> de </a:t>
                      </a:r>
                      <a:r>
                        <a:rPr lang="fr-BE" sz="1600" dirty="0">
                          <a:effectLst/>
                        </a:rPr>
                        <a:t>s’attaquer aux contraintes limitant la promotion de l’emploi des jeunes et des femmes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29" marR="47329" marT="0" marB="0"/>
                </a:tc>
                <a:extLst>
                  <a:ext uri="{0D108BD9-81ED-4DB2-BD59-A6C34878D82A}">
                    <a16:rowId xmlns:a16="http://schemas.microsoft.com/office/drawing/2014/main" val="1690123267"/>
                  </a:ext>
                </a:extLst>
              </a:tr>
            </a:tbl>
          </a:graphicData>
        </a:graphic>
      </p:graphicFrame>
      <p:graphicFrame>
        <p:nvGraphicFramePr>
          <p:cNvPr id="5" name="Tableau 4"/>
          <p:cNvGraphicFramePr/>
          <p:nvPr>
            <p:extLst>
              <p:ext uri="{D42A27DB-BD31-4B8C-83A1-F6EECF244321}">
                <p14:modId xmlns:p14="http://schemas.microsoft.com/office/powerpoint/2010/main" val="3857910823"/>
              </p:ext>
            </p:extLst>
          </p:nvPr>
        </p:nvGraphicFramePr>
        <p:xfrm>
          <a:off x="5360894" y="6381328"/>
          <a:ext cx="3783106" cy="431848"/>
        </p:xfrm>
        <a:graphic>
          <a:graphicData uri="http://schemas.openxmlformats.org/drawingml/2006/table">
            <a:tbl>
              <a:tblPr firstRow="1" firstCol="1" bandRow="1">
                <a:tableStyleId>{5C22544A-7EE6-4342-B048-85BDC9FD1C3A}</a:tableStyleId>
              </a:tblPr>
              <a:tblGrid>
                <a:gridCol w="3783106">
                  <a:extLst>
                    <a:ext uri="{9D8B030D-6E8A-4147-A177-3AD203B41FA5}">
                      <a16:colId xmlns:a16="http://schemas.microsoft.com/office/drawing/2014/main" val="439655944"/>
                    </a:ext>
                  </a:extLst>
                </a:gridCol>
              </a:tblGrid>
              <a:tr h="431848">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62485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ormAutofit fontScale="70000" lnSpcReduction="20000"/>
          </a:bodyPr>
          <a:lstStyle/>
          <a:p>
            <a:r>
              <a:rPr lang="en-US" dirty="0"/>
              <a:t>4. </a:t>
            </a:r>
            <a:r>
              <a:rPr lang="fr-BE" sz="2400" b="1" dirty="0">
                <a:effectLst/>
                <a:latin typeface="Arial" panose="020B0604020202020204" pitchFamily="34" charset="0"/>
                <a:ea typeface="Calibri" panose="020F0502020204030204" pitchFamily="34" charset="0"/>
                <a:cs typeface="Times New Roman" panose="02020603050405020304" pitchFamily="18" charset="0"/>
              </a:rPr>
              <a:t>Programme intra-ACP pour amélioration des l’environnement des affaires et de le développement des chaînes de valeur r</a:t>
            </a:r>
            <a:r>
              <a:rPr lang="en-US" sz="2400" b="1" dirty="0">
                <a:effectLst/>
                <a:latin typeface="Arial" panose="020B0604020202020204" pitchFamily="34" charset="0"/>
                <a:ea typeface="Calibri" panose="020F0502020204030204" pitchFamily="34" charset="0"/>
                <a:cs typeface="Times New Roman" panose="02020603050405020304" pitchFamily="18" charset="0"/>
              </a:rPr>
              <a:t>é</a:t>
            </a:r>
            <a:r>
              <a:rPr lang="fr-BE" sz="2400" b="1" dirty="0" err="1">
                <a:effectLst/>
                <a:latin typeface="Arial" panose="020B0604020202020204" pitchFamily="34" charset="0"/>
                <a:ea typeface="Calibri" panose="020F0502020204030204" pitchFamily="34" charset="0"/>
                <a:cs typeface="Times New Roman" panose="02020603050405020304" pitchFamily="18" charset="0"/>
              </a:rPr>
              <a:t>gional</a:t>
            </a:r>
            <a:r>
              <a:rPr lang="en-US" sz="2400" b="1" dirty="0">
                <a:effectLst/>
                <a:latin typeface="Arial" panose="020B0604020202020204" pitchFamily="34" charset="0"/>
                <a:ea typeface="Calibri" panose="020F0502020204030204" pitchFamily="34" charset="0"/>
                <a:cs typeface="Times New Roman" panose="02020603050405020304" pitchFamily="18" charset="0"/>
              </a:rPr>
              <a:t>e</a:t>
            </a:r>
            <a:r>
              <a:rPr lang="fr-BE" sz="2400" b="1" dirty="0">
                <a:effectLst/>
                <a:latin typeface="Arial" panose="020B0604020202020204" pitchFamily="34" charset="0"/>
                <a:ea typeface="Calibri" panose="020F0502020204030204" pitchFamily="34" charset="0"/>
                <a:cs typeface="Times New Roman" panose="02020603050405020304" pitchFamily="18" charset="0"/>
              </a:rPr>
              <a:t>s</a:t>
            </a:r>
            <a:r>
              <a:rPr lang="en-US" sz="2400" b="1" dirty="0">
                <a:effectLst/>
                <a:latin typeface="Arial" panose="020B0604020202020204" pitchFamily="34" charset="0"/>
                <a:ea typeface="Calibri" panose="020F0502020204030204" pitchFamily="34" charset="0"/>
                <a:cs typeface="Times New Roman" panose="02020603050405020304" pitchFamily="18" charset="0"/>
              </a:rPr>
              <a:t> (suite &amp; fin)</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graphicFrame>
        <p:nvGraphicFramePr>
          <p:cNvPr id="6" name="Tableau 5"/>
          <p:cNvGraphicFramePr/>
          <p:nvPr>
            <p:extLst>
              <p:ext uri="{D42A27DB-BD31-4B8C-83A1-F6EECF244321}">
                <p14:modId xmlns:p14="http://schemas.microsoft.com/office/powerpoint/2010/main" val="1803901044"/>
              </p:ext>
            </p:extLst>
          </p:nvPr>
        </p:nvGraphicFramePr>
        <p:xfrm>
          <a:off x="195385" y="1795096"/>
          <a:ext cx="8645769" cy="4600014"/>
        </p:xfrm>
        <a:graphic>
          <a:graphicData uri="http://schemas.openxmlformats.org/drawingml/2006/table">
            <a:tbl>
              <a:tblPr firstRow="1" firstCol="1" bandRow="1">
                <a:tableStyleId>{5C22544A-7EE6-4342-B048-85BDC9FD1C3A}</a:tableStyleId>
              </a:tblPr>
              <a:tblGrid>
                <a:gridCol w="1403372">
                  <a:extLst>
                    <a:ext uri="{9D8B030D-6E8A-4147-A177-3AD203B41FA5}">
                      <a16:colId xmlns:a16="http://schemas.microsoft.com/office/drawing/2014/main" val="3779730117"/>
                    </a:ext>
                  </a:extLst>
                </a:gridCol>
                <a:gridCol w="7242397">
                  <a:extLst>
                    <a:ext uri="{9D8B030D-6E8A-4147-A177-3AD203B41FA5}">
                      <a16:colId xmlns:a16="http://schemas.microsoft.com/office/drawing/2014/main" val="3715134076"/>
                    </a:ext>
                  </a:extLst>
                </a:gridCol>
              </a:tblGrid>
              <a:tr h="1201856">
                <a:tc>
                  <a:txBody>
                    <a:bodyPr/>
                    <a:lstStyle/>
                    <a:p>
                      <a:pPr algn="just">
                        <a:lnSpc>
                          <a:spcPct val="107000"/>
                        </a:lnSpc>
                        <a:spcAft>
                          <a:spcPts val="0"/>
                        </a:spcAft>
                      </a:pPr>
                      <a:r>
                        <a:rPr lang="en-GB" sz="2000" dirty="0" err="1">
                          <a:effectLst/>
                        </a:rPr>
                        <a:t>Pilier</a:t>
                      </a:r>
                      <a:r>
                        <a:rPr lang="en-GB" sz="2000" dirty="0">
                          <a:effectLst/>
                        </a:rPr>
                        <a:t> 2</a:t>
                      </a: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itchFamily="2" charset="2"/>
                        <a:buChar char=""/>
                      </a:pPr>
                      <a:r>
                        <a:rPr lang="fr-BE" sz="1600" dirty="0">
                          <a:effectLst/>
                        </a:rPr>
                        <a:t>Démarrage de 12 (soit 2 par Région) Chaines de valeur régionales dans les Régions ACP et ce dans les secteurs prioritaires d’intervention, </a:t>
                      </a:r>
                      <a:r>
                        <a:rPr lang="fr-BE" sz="1600" dirty="0" err="1">
                          <a:effectLst/>
                        </a:rPr>
                        <a:t>identifi</a:t>
                      </a:r>
                      <a:r>
                        <a:rPr lang="en-US" sz="1600" dirty="0" err="1">
                          <a:effectLst/>
                        </a:rPr>
                        <a:t>ées</a:t>
                      </a:r>
                      <a:r>
                        <a:rPr lang="fr-BE" sz="1600" dirty="0">
                          <a:effectLst/>
                        </a:rPr>
                        <a:t> après consultation avec les Communautés Économique Régionales (CER) respectives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2326708"/>
                  </a:ext>
                </a:extLst>
              </a:tr>
              <a:tr h="1171340">
                <a:tc>
                  <a:txBody>
                    <a:bodyPr/>
                    <a:lstStyle/>
                    <a:p>
                      <a:pPr algn="just">
                        <a:lnSpc>
                          <a:spcPct val="107000"/>
                        </a:lnSpc>
                        <a:spcAft>
                          <a:spcPts val="0"/>
                        </a:spcAft>
                      </a:pPr>
                      <a:r>
                        <a:rPr lang="en-GB" sz="1200" dirty="0">
                          <a:effectLst/>
                        </a:rPr>
                        <a:t> </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742950" lvl="1" indent="-285750" algn="just">
                        <a:lnSpc>
                          <a:spcPct val="115000"/>
                        </a:lnSpc>
                        <a:spcAft>
                          <a:spcPts val="0"/>
                        </a:spcAft>
                        <a:buFont typeface="Arial" panose="020B0604020202020204" pitchFamily="34" charset="0"/>
                        <a:buChar char="-"/>
                      </a:pPr>
                      <a:r>
                        <a:rPr lang="fr-BE" sz="1600" dirty="0">
                          <a:effectLst/>
                        </a:rPr>
                        <a:t>D</a:t>
                      </a:r>
                      <a:r>
                        <a:rPr lang="en-US" sz="1600" dirty="0" err="1">
                          <a:effectLst/>
                        </a:rPr>
                        <a:t>omaines</a:t>
                      </a:r>
                      <a:r>
                        <a:rPr lang="en-US" sz="1600" dirty="0">
                          <a:effectLst/>
                        </a:rPr>
                        <a:t> </a:t>
                      </a:r>
                      <a:r>
                        <a:rPr lang="en-US" sz="1600" dirty="0" err="1">
                          <a:effectLst/>
                        </a:rPr>
                        <a:t>prioritaires</a:t>
                      </a:r>
                      <a:r>
                        <a:rPr lang="en-US" sz="1600" dirty="0">
                          <a:effectLst/>
                        </a:rPr>
                        <a:t> </a:t>
                      </a:r>
                      <a:r>
                        <a:rPr lang="en-US" sz="1600" dirty="0" err="1">
                          <a:effectLst/>
                        </a:rPr>
                        <a:t>identifiés</a:t>
                      </a:r>
                      <a:r>
                        <a:rPr lang="en-US" sz="1600" dirty="0">
                          <a:effectLst/>
                        </a:rPr>
                        <a:t> par la “Nouvelle </a:t>
                      </a:r>
                      <a:r>
                        <a:rPr lang="en-US" sz="1600" dirty="0" err="1">
                          <a:effectLst/>
                        </a:rPr>
                        <a:t>approche</a:t>
                      </a:r>
                      <a:r>
                        <a:rPr lang="en-US" sz="1600" dirty="0">
                          <a:effectLst/>
                        </a:rPr>
                        <a:t> ACP pour les </a:t>
                      </a:r>
                      <a:r>
                        <a:rPr lang="en-US" sz="1600" dirty="0" err="1">
                          <a:effectLst/>
                        </a:rPr>
                        <a:t>produits</a:t>
                      </a:r>
                      <a:r>
                        <a:rPr lang="en-US" sz="1600" dirty="0">
                          <a:effectLst/>
                        </a:rPr>
                        <a:t> de base”: </a:t>
                      </a:r>
                      <a:r>
                        <a:rPr lang="en-US" sz="1600" dirty="0" err="1">
                          <a:effectLst/>
                        </a:rPr>
                        <a:t>Chaînes</a:t>
                      </a:r>
                      <a:r>
                        <a:rPr lang="en-US" sz="1600" dirty="0">
                          <a:effectLst/>
                        </a:rPr>
                        <a:t> de </a:t>
                      </a:r>
                      <a:r>
                        <a:rPr lang="en-US" sz="1600" dirty="0" err="1">
                          <a:effectLst/>
                        </a:rPr>
                        <a:t>valeurs</a:t>
                      </a:r>
                      <a:r>
                        <a:rPr lang="en-US" sz="1600" dirty="0">
                          <a:effectLst/>
                        </a:rPr>
                        <a:t> </a:t>
                      </a:r>
                      <a:r>
                        <a:rPr lang="en-US" sz="1600" dirty="0" err="1">
                          <a:effectLst/>
                        </a:rPr>
                        <a:t>agricoles</a:t>
                      </a:r>
                      <a:r>
                        <a:rPr lang="en-US" sz="1600" dirty="0">
                          <a:effectLst/>
                        </a:rPr>
                        <a:t>, y </a:t>
                      </a:r>
                      <a:r>
                        <a:rPr lang="en-US" sz="1600" dirty="0" err="1">
                          <a:effectLst/>
                        </a:rPr>
                        <a:t>compris</a:t>
                      </a:r>
                      <a:r>
                        <a:rPr lang="en-US" sz="1600" dirty="0">
                          <a:effectLst/>
                        </a:rPr>
                        <a:t> la </a:t>
                      </a:r>
                      <a:r>
                        <a:rPr lang="en-US" sz="1600" dirty="0" err="1">
                          <a:effectLst/>
                        </a:rPr>
                        <a:t>pêche</a:t>
                      </a:r>
                      <a:r>
                        <a:rPr lang="en-US" sz="1600" dirty="0">
                          <a:effectLst/>
                        </a:rPr>
                        <a:t> et la santé </a:t>
                      </a:r>
                      <a:r>
                        <a:rPr lang="en-US" sz="1600" dirty="0" err="1">
                          <a:effectLst/>
                        </a:rPr>
                        <a:t>animale</a:t>
                      </a:r>
                      <a:r>
                        <a:rPr lang="en-US" sz="1600" dirty="0">
                          <a:effectLst/>
                        </a:rPr>
                        <a:t> (</a:t>
                      </a:r>
                      <a:r>
                        <a:rPr lang="en-US" sz="1600" dirty="0" err="1">
                          <a:effectLst/>
                        </a:rPr>
                        <a:t>renforcement</a:t>
                      </a:r>
                      <a:r>
                        <a:rPr lang="en-US" sz="1600" dirty="0">
                          <a:effectLst/>
                        </a:rPr>
                        <a:t> des </a:t>
                      </a:r>
                      <a:r>
                        <a:rPr lang="en-US" sz="1600" dirty="0" err="1">
                          <a:effectLst/>
                        </a:rPr>
                        <a:t>acteurs</a:t>
                      </a:r>
                      <a:r>
                        <a:rPr lang="en-US" sz="1600" dirty="0">
                          <a:effectLst/>
                        </a:rPr>
                        <a:t> pour </a:t>
                      </a:r>
                      <a:r>
                        <a:rPr lang="en-US" sz="1600" dirty="0" err="1">
                          <a:effectLst/>
                        </a:rPr>
                        <a:t>participer</a:t>
                      </a:r>
                      <a:r>
                        <a:rPr lang="en-US" sz="1600" dirty="0">
                          <a:effectLst/>
                        </a:rPr>
                        <a:t> </a:t>
                      </a:r>
                      <a:r>
                        <a:rPr lang="en-US" sz="1600" dirty="0" err="1">
                          <a:effectLst/>
                        </a:rPr>
                        <a:t>pleinement</a:t>
                      </a:r>
                      <a:r>
                        <a:rPr lang="en-US" sz="1600" dirty="0">
                          <a:effectLst/>
                        </a:rPr>
                        <a:t> à la transformation et à la modernization du </a:t>
                      </a:r>
                      <a:r>
                        <a:rPr lang="en-US" sz="1600" dirty="0" err="1">
                          <a:effectLst/>
                        </a:rPr>
                        <a:t>secteur</a:t>
                      </a:r>
                      <a:r>
                        <a:rPr lang="en-US" sz="1600" dirty="0">
                          <a:effectLst/>
                        </a:rPr>
                        <a:t> Agricole au </a:t>
                      </a:r>
                      <a:r>
                        <a:rPr lang="en-US" sz="1600" dirty="0" err="1">
                          <a:effectLst/>
                        </a:rPr>
                        <a:t>niveau</a:t>
                      </a:r>
                      <a:r>
                        <a:rPr lang="en-US" sz="1600" dirty="0">
                          <a:effectLst/>
                        </a:rPr>
                        <a:t> regional, et </a:t>
                      </a:r>
                      <a:r>
                        <a:rPr lang="en-US" sz="1600" dirty="0" err="1">
                          <a:effectLst/>
                        </a:rPr>
                        <a:t>en</a:t>
                      </a:r>
                      <a:r>
                        <a:rPr lang="en-US" sz="1600" dirty="0">
                          <a:effectLst/>
                        </a:rPr>
                        <a:t> lien avec les CV </a:t>
                      </a:r>
                      <a:r>
                        <a:rPr lang="en-US" sz="1600" dirty="0" err="1">
                          <a:effectLst/>
                        </a:rPr>
                        <a:t>nationales</a:t>
                      </a:r>
                      <a:r>
                        <a:rPr lang="en-US" sz="1600" dirty="0">
                          <a:effectLst/>
                        </a:rPr>
                        <a:t>, regionals et </a:t>
                      </a:r>
                      <a:r>
                        <a:rPr lang="en-US" sz="1600" dirty="0" err="1">
                          <a:effectLst/>
                        </a:rPr>
                        <a:t>globales</a:t>
                      </a:r>
                      <a:r>
                        <a:rPr lang="en-US" sz="1600" dirty="0">
                          <a:effectLst/>
                        </a:rPr>
                        <a:t>);</a:t>
                      </a:r>
                    </a:p>
                    <a:p>
                      <a:pPr marL="742950" lvl="1" indent="-285750">
                        <a:lnSpc>
                          <a:spcPct val="115000"/>
                        </a:lnSpc>
                        <a:spcAft>
                          <a:spcPts val="0"/>
                        </a:spcAft>
                        <a:buFont typeface="Arial" panose="020B0604020202020204" pitchFamily="34" charset="0"/>
                        <a:buChar char="-"/>
                      </a:pPr>
                      <a:endParaRPr lang="en-US" sz="1600" dirty="0">
                        <a:effectLst/>
                        <a:latin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Arial" panose="020B0604020202020204" pitchFamily="34" charset="0"/>
                        <a:buChar char="-"/>
                      </a:pPr>
                      <a:r>
                        <a:rPr lang="en-US" sz="1600" dirty="0" err="1">
                          <a:effectLst/>
                          <a:latin typeface="Calibri" panose="020F0502020204030204" pitchFamily="34" charset="0"/>
                          <a:cs typeface="Times New Roman" panose="02020603050405020304" pitchFamily="18" charset="0"/>
                        </a:rPr>
                        <a:t>Priorités</a:t>
                      </a:r>
                      <a:r>
                        <a:rPr lang="en-US" sz="1600" dirty="0">
                          <a:effectLst/>
                          <a:latin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cs typeface="Times New Roman" panose="02020603050405020304" pitchFamily="18" charset="0"/>
                        </a:rPr>
                        <a:t>identifiées</a:t>
                      </a:r>
                      <a:r>
                        <a:rPr lang="en-US" sz="1600" dirty="0">
                          <a:effectLst/>
                          <a:latin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cs typeface="Times New Roman" panose="02020603050405020304" pitchFamily="18" charset="0"/>
                        </a:rPr>
                        <a:t>Financement</a:t>
                      </a:r>
                      <a:r>
                        <a:rPr lang="en-US" sz="1600" dirty="0">
                          <a:effectLst/>
                          <a:latin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cs typeface="Times New Roman" panose="02020603050405020304" pitchFamily="18" charset="0"/>
                        </a:rPr>
                        <a:t>Renforcement</a:t>
                      </a:r>
                      <a:r>
                        <a:rPr lang="en-US" sz="1600" dirty="0">
                          <a:effectLst/>
                          <a:latin typeface="Calibri" panose="020F0502020204030204" pitchFamily="34" charset="0"/>
                          <a:cs typeface="Times New Roman" panose="02020603050405020304" pitchFamily="18" charset="0"/>
                        </a:rPr>
                        <a:t> des </a:t>
                      </a:r>
                      <a:r>
                        <a:rPr lang="en-US" sz="1600" dirty="0" err="1">
                          <a:effectLst/>
                          <a:latin typeface="Calibri" panose="020F0502020204030204" pitchFamily="34" charset="0"/>
                          <a:cs typeface="Times New Roman" panose="02020603050405020304" pitchFamily="18" charset="0"/>
                        </a:rPr>
                        <a:t>capacités</a:t>
                      </a:r>
                      <a:r>
                        <a:rPr lang="en-US" sz="1600" dirty="0">
                          <a:effectLst/>
                          <a:latin typeface="Calibri" panose="020F0502020204030204" pitchFamily="34" charset="0"/>
                          <a:cs typeface="Times New Roman" panose="02020603050405020304" pitchFamily="18" charset="0"/>
                        </a:rPr>
                        <a:t>; commerce &amp; </a:t>
                      </a:r>
                      <a:r>
                        <a:rPr lang="en-US" sz="1600" dirty="0" err="1">
                          <a:effectLst/>
                          <a:latin typeface="Calibri" panose="020F0502020204030204" pitchFamily="34" charset="0"/>
                          <a:cs typeface="Times New Roman" panose="02020603050405020304" pitchFamily="18" charset="0"/>
                        </a:rPr>
                        <a:t>Investissement</a:t>
                      </a:r>
                      <a:r>
                        <a:rPr lang="en-US" sz="1600" dirty="0">
                          <a:effectLst/>
                          <a:latin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cs typeface="Times New Roman" panose="02020603050405020304" pitchFamily="18" charset="0"/>
                        </a:rPr>
                        <a:t>Changement</a:t>
                      </a:r>
                      <a:r>
                        <a:rPr lang="en-US" sz="1600" dirty="0">
                          <a:effectLst/>
                          <a:latin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cs typeface="Times New Roman" panose="02020603050405020304" pitchFamily="18" charset="0"/>
                        </a:rPr>
                        <a:t>climatique</a:t>
                      </a:r>
                      <a:r>
                        <a:rPr lang="en-US" sz="1600" dirty="0">
                          <a:effectLst/>
                          <a:latin typeface="Calibri" panose="020F0502020204030204" pitchFamily="34" charset="0"/>
                          <a:cs typeface="Times New Roman" panose="02020603050405020304" pitchFamily="18" charset="0"/>
                        </a:rPr>
                        <a:t>.</a:t>
                      </a:r>
                      <a:endParaRPr lang="fr-BE" sz="1600" dirty="0">
                        <a:effectLst/>
                      </a:endParaRPr>
                    </a:p>
                  </a:txBody>
                  <a:tcPr marL="68580" marR="68580" marT="0" marB="0"/>
                </a:tc>
                <a:extLst>
                  <a:ext uri="{0D108BD9-81ED-4DB2-BD59-A6C34878D82A}">
                    <a16:rowId xmlns:a16="http://schemas.microsoft.com/office/drawing/2014/main" val="2424235654"/>
                  </a:ext>
                </a:extLst>
              </a:tr>
              <a:tr h="1171340">
                <a:tc>
                  <a:txBody>
                    <a:bodyPr/>
                    <a:lstStyle/>
                    <a:p>
                      <a:pPr algn="just">
                        <a:lnSpc>
                          <a:spcPct val="107000"/>
                        </a:lnSpc>
                        <a:spcAft>
                          <a:spcPts val="0"/>
                        </a:spcAft>
                      </a:pPr>
                      <a:r>
                        <a:rPr lang="en-GB" sz="1200" dirty="0">
                          <a:effectLst/>
                        </a:rPr>
                        <a:t> </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742950" lvl="1" indent="-285750">
                        <a:lnSpc>
                          <a:spcPct val="115000"/>
                        </a:lnSpc>
                        <a:spcAft>
                          <a:spcPts val="0"/>
                        </a:spcAft>
                        <a:buFont typeface="Arial" panose="020B0604020202020204" pitchFamily="34" charset="0"/>
                        <a:buChar char="-"/>
                      </a:pPr>
                      <a:endParaRPr lang="fr-BE" sz="1600" dirty="0">
                        <a:effectLst/>
                      </a:endParaRPr>
                    </a:p>
                    <a:p>
                      <a:pPr marL="742950" lvl="1" indent="-285750">
                        <a:lnSpc>
                          <a:spcPct val="115000"/>
                        </a:lnSpc>
                        <a:spcAft>
                          <a:spcPts val="0"/>
                        </a:spcAft>
                        <a:buFont typeface="Arial" panose="020B0604020202020204" pitchFamily="34" charset="0"/>
                        <a:buChar char="-"/>
                      </a:pPr>
                      <a:r>
                        <a:rPr lang="fr-BE" sz="1600" dirty="0">
                          <a:effectLst/>
                        </a:rPr>
                        <a:t>Favoriser la diversification et la spécialisation des marchés nationaux</a:t>
                      </a:r>
                      <a:r>
                        <a:rPr lang="en-US" sz="1600" dirty="0">
                          <a:effectLst/>
                        </a:rPr>
                        <a:t> pour </a:t>
                      </a:r>
                      <a:r>
                        <a:rPr lang="fr-BE" sz="1600" dirty="0">
                          <a:effectLst/>
                        </a:rPr>
                        <a:t>accroît</a:t>
                      </a:r>
                      <a:r>
                        <a:rPr lang="en-US" sz="1600" dirty="0">
                          <a:effectLst/>
                        </a:rPr>
                        <a:t>re </a:t>
                      </a:r>
                      <a:r>
                        <a:rPr lang="fr-BE" sz="1600" dirty="0">
                          <a:effectLst/>
                        </a:rPr>
                        <a:t>le commerce, l’investissement et la création d’emplois</a:t>
                      </a:r>
                      <a:r>
                        <a:rPr lang="en-US" sz="1600" dirty="0">
                          <a:effectLst/>
                        </a:rPr>
                        <a:t> </a:t>
                      </a:r>
                      <a:r>
                        <a:rPr lang="en-US" sz="1600" dirty="0" err="1">
                          <a:effectLst/>
                        </a:rPr>
                        <a:t>jeunes</a:t>
                      </a:r>
                      <a:r>
                        <a:rPr lang="fr-BE" sz="1600" dirty="0">
                          <a:effectLst/>
                        </a:rPr>
                        <a: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268092"/>
                  </a:ext>
                </a:extLst>
              </a:tr>
            </a:tbl>
          </a:graphicData>
        </a:graphic>
      </p:graphicFrame>
      <p:graphicFrame>
        <p:nvGraphicFramePr>
          <p:cNvPr id="3" name="Tableau 2"/>
          <p:cNvGraphicFramePr/>
          <p:nvPr>
            <p:extLst>
              <p:ext uri="{D42A27DB-BD31-4B8C-83A1-F6EECF244321}">
                <p14:modId xmlns:p14="http://schemas.microsoft.com/office/powerpoint/2010/main" val="2272414954"/>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371113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191ACDC-52C9-47D2-AE2E-C7FA95550469}"/>
              </a:ext>
            </a:extLst>
          </p:cNvPr>
          <p:cNvSpPr>
            <a:spLocks noGrp="1"/>
          </p:cNvSpPr>
          <p:nvPr>
            <p:ph sz="quarter" idx="10"/>
          </p:nvPr>
        </p:nvSpPr>
        <p:spPr/>
        <p:txBody>
          <a:bodyPr>
            <a:normAutofit fontScale="70000" lnSpcReduction="20000"/>
          </a:bodyPr>
          <a:lstStyle/>
          <a:p>
            <a:r>
              <a:rPr lang="en-US" dirty="0"/>
              <a:t>. </a:t>
            </a:r>
            <a:r>
              <a:rPr lang="fr-BE" dirty="0">
                <a:latin typeface="Arial" panose="020B0604020202020204" pitchFamily="34" charset="0"/>
                <a:ea typeface="Calibri" panose="020F0502020204030204" pitchFamily="34" charset="0"/>
                <a:cs typeface="Times New Roman" panose="02020603050405020304" pitchFamily="18" charset="0"/>
              </a:rPr>
              <a:t>Programme intra-ACP pour amélioration des l’environnement des affaires et  le développement des chaînes de valeur r</a:t>
            </a:r>
            <a:r>
              <a:rPr lang="en-US" dirty="0">
                <a:latin typeface="Arial" panose="020B0604020202020204" pitchFamily="34" charset="0"/>
                <a:ea typeface="Calibri" panose="020F0502020204030204" pitchFamily="34" charset="0"/>
                <a:cs typeface="Times New Roman" panose="02020603050405020304" pitchFamily="18" charset="0"/>
              </a:rPr>
              <a:t>é</a:t>
            </a:r>
            <a:r>
              <a:rPr lang="fr-BE" dirty="0" err="1">
                <a:latin typeface="Arial" panose="020B0604020202020204" pitchFamily="34" charset="0"/>
                <a:ea typeface="Calibri" panose="020F0502020204030204" pitchFamily="34" charset="0"/>
                <a:cs typeface="Times New Roman" panose="02020603050405020304" pitchFamily="18" charset="0"/>
              </a:rPr>
              <a:t>gional</a:t>
            </a:r>
            <a:r>
              <a:rPr lang="en-US" dirty="0">
                <a:latin typeface="Arial" panose="020B0604020202020204" pitchFamily="34" charset="0"/>
                <a:ea typeface="Calibri" panose="020F0502020204030204" pitchFamily="34" charset="0"/>
                <a:cs typeface="Times New Roman" panose="02020603050405020304" pitchFamily="18" charset="0"/>
              </a:rPr>
              <a:t>e</a:t>
            </a:r>
            <a:r>
              <a:rPr lang="fr-BE" dirty="0">
                <a:latin typeface="Arial" panose="020B0604020202020204" pitchFamily="34" charset="0"/>
                <a:ea typeface="Calibri" panose="020F0502020204030204" pitchFamily="34" charset="0"/>
                <a:cs typeface="Times New Roman" panose="02020603050405020304" pitchFamily="18" charset="0"/>
              </a:rPr>
              <a:t>s</a:t>
            </a:r>
            <a:r>
              <a:rPr lang="en-US" dirty="0">
                <a:latin typeface="Arial" panose="020B0604020202020204" pitchFamily="34" charset="0"/>
                <a:ea typeface="Calibri" panose="020F0502020204030204" pitchFamily="34" charset="0"/>
                <a:cs typeface="Times New Roman" panose="02020603050405020304" pitchFamily="18" charset="0"/>
              </a:rPr>
              <a:t> (suite)</a:t>
            </a: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3" name="Espace réservé du texte 2">
            <a:extLst>
              <a:ext uri="{FF2B5EF4-FFF2-40B4-BE49-F238E27FC236}">
                <a16:creationId xmlns:a16="http://schemas.microsoft.com/office/drawing/2014/main" id="{C4376B8B-EB67-4D4E-8DB4-1AC2C0FCC743}"/>
              </a:ext>
            </a:extLst>
          </p:cNvPr>
          <p:cNvSpPr>
            <a:spLocks noGrp="1"/>
          </p:cNvSpPr>
          <p:nvPr>
            <p:ph type="body" sz="quarter" idx="11"/>
          </p:nvPr>
        </p:nvSpPr>
        <p:spPr>
          <a:xfrm>
            <a:off x="323850" y="1760240"/>
            <a:ext cx="8640638" cy="4333056"/>
          </a:xfrm>
        </p:spPr>
        <p:txBody>
          <a:bodyPr>
            <a:normAutofit lnSpcReduction="10000"/>
          </a:bodyPr>
          <a:lstStyle/>
          <a:p>
            <a:pPr fontAlgn="t"/>
            <a:r>
              <a:rPr lang="en-GB" sz="1800" b="1" dirty="0" err="1">
                <a:highlight>
                  <a:srgbClr val="FFFF00"/>
                </a:highlight>
              </a:rPr>
              <a:t>Programmation</a:t>
            </a:r>
            <a:r>
              <a:rPr lang="en-GB" sz="1800" b="1" dirty="0">
                <a:highlight>
                  <a:srgbClr val="FFFF00"/>
                </a:highlight>
              </a:rPr>
              <a:t> </a:t>
            </a:r>
            <a:r>
              <a:rPr lang="en-GB" sz="1800" b="1" dirty="0" err="1">
                <a:highlight>
                  <a:srgbClr val="FFFF00"/>
                </a:highlight>
              </a:rPr>
              <a:t>en</a:t>
            </a:r>
            <a:r>
              <a:rPr lang="en-GB" sz="1800" b="1" dirty="0">
                <a:highlight>
                  <a:srgbClr val="FFFF00"/>
                </a:highlight>
              </a:rPr>
              <a:t> </a:t>
            </a:r>
            <a:r>
              <a:rPr lang="en-GB" sz="1800" b="1" dirty="0" err="1">
                <a:highlight>
                  <a:srgbClr val="FFFF00"/>
                </a:highlight>
              </a:rPr>
              <a:t>cours</a:t>
            </a:r>
            <a:r>
              <a:rPr lang="en-GB" sz="1800" b="1" dirty="0">
                <a:highlight>
                  <a:srgbClr val="FFFF00"/>
                </a:highlight>
              </a:rPr>
              <a:t>: </a:t>
            </a:r>
          </a:p>
          <a:p>
            <a:pPr fontAlgn="t"/>
            <a:endParaRPr lang="en-GB" sz="1800" b="1" dirty="0">
              <a:highlight>
                <a:srgbClr val="FFFF00"/>
              </a:highlight>
            </a:endParaRPr>
          </a:p>
          <a:p>
            <a:pPr fontAlgn="t"/>
            <a:r>
              <a:rPr lang="en-GB" sz="1800" b="1" dirty="0"/>
              <a:t>- Programme </a:t>
            </a:r>
            <a:r>
              <a:rPr lang="en-GB" sz="1800" b="1" dirty="0" err="1"/>
              <a:t>intégré</a:t>
            </a:r>
            <a:r>
              <a:rPr lang="en-GB" sz="1800" b="1" dirty="0"/>
              <a:t> ONUDI-ITC-FIAS (BM) a</a:t>
            </a:r>
            <a:r>
              <a:rPr lang="fr-BE" sz="1800" b="1" dirty="0" err="1"/>
              <a:t>xé</a:t>
            </a:r>
            <a:r>
              <a:rPr lang="fr-BE" sz="1800" b="1" dirty="0"/>
              <a:t> sur l’amélioration du climat des affaires pour le développement du secteur privé.</a:t>
            </a:r>
            <a:endParaRPr lang="fr-BE" sz="1800" dirty="0"/>
          </a:p>
          <a:p>
            <a:pPr fontAlgn="t"/>
            <a:r>
              <a:rPr lang="en-GB" sz="1800" b="1" dirty="0"/>
              <a:t> </a:t>
            </a:r>
          </a:p>
          <a:p>
            <a:pPr fontAlgn="t"/>
            <a:r>
              <a:rPr lang="fr-BE" sz="1800" dirty="0"/>
              <a:t>- Renforcement de l’intégration régionale à travers l’harmonisation du droit des affaires dans les pays ACP (OIF/OHADA);</a:t>
            </a:r>
          </a:p>
          <a:p>
            <a:pPr fontAlgn="t"/>
            <a:endParaRPr lang="fr-BE" sz="1800" dirty="0"/>
          </a:p>
          <a:p>
            <a:pPr fontAlgn="t"/>
            <a:r>
              <a:rPr lang="fr-BE" sz="1800" dirty="0"/>
              <a:t>- </a:t>
            </a:r>
            <a:r>
              <a:rPr lang="fr-BE" sz="1800" dirty="0" err="1"/>
              <a:t>Contribu</a:t>
            </a:r>
            <a:r>
              <a:rPr lang="en-US" sz="1800" dirty="0" err="1"/>
              <a:t>tion</a:t>
            </a:r>
            <a:r>
              <a:rPr lang="fr-BE" sz="1800" dirty="0"/>
              <a:t> à la formalisation du secteur informel et </a:t>
            </a:r>
            <a:r>
              <a:rPr lang="en-US" sz="1800" dirty="0" err="1"/>
              <a:t>mise</a:t>
            </a:r>
            <a:r>
              <a:rPr lang="en-US" sz="1800" dirty="0"/>
              <a:t> </a:t>
            </a:r>
            <a:r>
              <a:rPr lang="en-US" sz="1800" dirty="0" err="1"/>
              <a:t>en</a:t>
            </a:r>
            <a:r>
              <a:rPr lang="en-US" sz="1800" dirty="0"/>
              <a:t> place </a:t>
            </a:r>
            <a:r>
              <a:rPr lang="en-US" sz="1800" dirty="0" err="1"/>
              <a:t>d’écosystème</a:t>
            </a:r>
            <a:r>
              <a:rPr lang="en-US" sz="1800" dirty="0"/>
              <a:t> </a:t>
            </a:r>
            <a:r>
              <a:rPr lang="en-US" sz="1800" dirty="0" err="1"/>
              <a:t>permettant</a:t>
            </a:r>
            <a:r>
              <a:rPr lang="en-US" sz="1800" dirty="0"/>
              <a:t> de </a:t>
            </a:r>
            <a:r>
              <a:rPr lang="fr-BE" sz="1800" dirty="0"/>
              <a:t>s’attaquer aux contraintes limitant la promotion de l’emploi des jeunes et des femmes</a:t>
            </a:r>
            <a:r>
              <a:rPr lang="en-US" sz="1800" dirty="0"/>
              <a:t> (PNUD </a:t>
            </a:r>
            <a:r>
              <a:rPr lang="en-US" sz="1800" dirty="0" err="1"/>
              <a:t>Afrique</a:t>
            </a:r>
            <a:r>
              <a:rPr lang="en-US" sz="1800" dirty="0"/>
              <a:t>)</a:t>
            </a:r>
          </a:p>
          <a:p>
            <a:pPr fontAlgn="t"/>
            <a:endParaRPr lang="en-US" sz="1800" dirty="0"/>
          </a:p>
          <a:p>
            <a:pPr fontAlgn="t"/>
            <a:r>
              <a:rPr lang="en-US" sz="1800" dirty="0"/>
              <a:t>- </a:t>
            </a:r>
            <a:r>
              <a:rPr lang="en-US" sz="1800" dirty="0" err="1"/>
              <a:t>Projet</a:t>
            </a:r>
            <a:r>
              <a:rPr lang="en-US" sz="1800" dirty="0"/>
              <a:t> </a:t>
            </a:r>
            <a:r>
              <a:rPr lang="en-US" sz="1800" i="1" dirty="0"/>
              <a:t>“Boost Africa” </a:t>
            </a:r>
            <a:r>
              <a:rPr lang="en-US" sz="1800" dirty="0"/>
              <a:t>(</a:t>
            </a:r>
            <a:r>
              <a:rPr lang="en-US" sz="1800" dirty="0" err="1"/>
              <a:t>lancé</a:t>
            </a:r>
            <a:r>
              <a:rPr lang="en-US" sz="1800" dirty="0"/>
              <a:t> à Abidjan le 26 </a:t>
            </a:r>
            <a:r>
              <a:rPr lang="en-US" sz="1800" dirty="0" err="1"/>
              <a:t>novembre</a:t>
            </a:r>
            <a:r>
              <a:rPr lang="en-US" sz="1800" dirty="0"/>
              <a:t> 2016 (ACP; CE; BEI; </a:t>
            </a:r>
            <a:r>
              <a:rPr lang="en-US" sz="1800" dirty="0" err="1"/>
              <a:t>BAfD</a:t>
            </a:r>
            <a:r>
              <a:rPr lang="en-US" sz="1800" dirty="0"/>
              <a:t>): </a:t>
            </a:r>
            <a:r>
              <a:rPr lang="en-US" sz="1800" dirty="0" err="1"/>
              <a:t>i</a:t>
            </a:r>
            <a:r>
              <a:rPr lang="en-US" sz="1800" dirty="0"/>
              <a:t>) Programme </a:t>
            </a:r>
            <a:r>
              <a:rPr lang="en-US" sz="1800" dirty="0" err="1"/>
              <a:t>d’investissement</a:t>
            </a:r>
            <a:r>
              <a:rPr lang="en-US" sz="1800" dirty="0"/>
              <a:t> de EUR 300 millions pour lever 1 milliard </a:t>
            </a:r>
            <a:r>
              <a:rPr lang="en-US" sz="1800" dirty="0" err="1"/>
              <a:t>supplémentaire</a:t>
            </a:r>
            <a:r>
              <a:rPr lang="en-US" sz="1800" dirty="0"/>
              <a:t>); ii) assistance technique et iii) </a:t>
            </a:r>
            <a:r>
              <a:rPr lang="en-US" sz="1800" dirty="0" err="1"/>
              <a:t>laboratoire</a:t>
            </a:r>
            <a:r>
              <a:rPr lang="en-US" sz="1800" dirty="0"/>
              <a:t> </a:t>
            </a:r>
            <a:r>
              <a:rPr lang="en-US" sz="1800" dirty="0" err="1"/>
              <a:t>d’innovation</a:t>
            </a:r>
            <a:r>
              <a:rPr lang="en-US" sz="1800" dirty="0"/>
              <a:t> et </a:t>
            </a:r>
            <a:r>
              <a:rPr lang="en-US" sz="1800" dirty="0" err="1"/>
              <a:t>d’information</a:t>
            </a:r>
            <a:endParaRPr lang="fr-BE" sz="1800" dirty="0"/>
          </a:p>
        </p:txBody>
      </p:sp>
      <p:graphicFrame>
        <p:nvGraphicFramePr>
          <p:cNvPr id="5" name="Tableau 4">
            <a:extLst>
              <a:ext uri="{FF2B5EF4-FFF2-40B4-BE49-F238E27FC236}">
                <a16:creationId xmlns:a16="http://schemas.microsoft.com/office/drawing/2014/main" id="{9339E013-51A6-4E3E-8E3F-1A226C9B03AA}"/>
              </a:ext>
            </a:extLst>
          </p:cNvPr>
          <p:cNvGraphicFramePr/>
          <p:nvPr>
            <p:extLst>
              <p:ext uri="{D42A27DB-BD31-4B8C-83A1-F6EECF244321}">
                <p14:modId xmlns:p14="http://schemas.microsoft.com/office/powerpoint/2010/main" val="527615052"/>
              </p:ext>
            </p:extLst>
          </p:nvPr>
        </p:nvGraphicFramePr>
        <p:xfrm>
          <a:off x="5360894" y="6381328"/>
          <a:ext cx="3783106" cy="431848"/>
        </p:xfrm>
        <a:graphic>
          <a:graphicData uri="http://schemas.openxmlformats.org/drawingml/2006/table">
            <a:tbl>
              <a:tblPr firstRow="1" firstCol="1" bandRow="1">
                <a:tableStyleId>{5C22544A-7EE6-4342-B048-85BDC9FD1C3A}</a:tableStyleId>
              </a:tblPr>
              <a:tblGrid>
                <a:gridCol w="3783106">
                  <a:extLst>
                    <a:ext uri="{9D8B030D-6E8A-4147-A177-3AD203B41FA5}">
                      <a16:colId xmlns:a16="http://schemas.microsoft.com/office/drawing/2014/main" val="439655944"/>
                    </a:ext>
                  </a:extLst>
                </a:gridCol>
              </a:tblGrid>
              <a:tr h="431848">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369621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303016" y="1158454"/>
            <a:ext cx="8424936" cy="507549"/>
          </a:xfrm>
        </p:spPr>
        <p:txBody>
          <a:bodyPr>
            <a:normAutofit/>
          </a:bodyPr>
          <a:lstStyle/>
          <a:p>
            <a:pPr algn="just">
              <a:lnSpc>
                <a:spcPct val="107000"/>
              </a:lnSpc>
              <a:spcAft>
                <a:spcPts val="0"/>
              </a:spcAft>
            </a:pPr>
            <a:r>
              <a:rPr lang="en-US" dirty="0"/>
              <a:t>5. </a:t>
            </a:r>
            <a:r>
              <a:rPr lang="en-US" sz="1800" dirty="0">
                <a:latin typeface="Arial"/>
                <a:cs typeface="Times New Roman"/>
              </a:rPr>
              <a:t>Initiatives </a:t>
            </a:r>
            <a:r>
              <a:rPr lang="en-US" sz="1800" dirty="0" err="1">
                <a:latin typeface="Arial"/>
                <a:cs typeface="Times New Roman"/>
              </a:rPr>
              <a:t>visant</a:t>
            </a:r>
            <a:r>
              <a:rPr lang="en-US" sz="1800" dirty="0">
                <a:latin typeface="Arial"/>
                <a:cs typeface="Times New Roman"/>
              </a:rPr>
              <a:t> à booster </a:t>
            </a:r>
            <a:r>
              <a:rPr lang="en-US" sz="1800" dirty="0" err="1">
                <a:latin typeface="Arial"/>
                <a:cs typeface="Times New Roman"/>
              </a:rPr>
              <a:t>l’emploi</a:t>
            </a:r>
            <a:r>
              <a:rPr lang="en-US" sz="1800" dirty="0">
                <a:latin typeface="Arial"/>
                <a:cs typeface="Times New Roman"/>
              </a:rPr>
              <a:t> des </a:t>
            </a:r>
            <a:r>
              <a:rPr lang="en-US" sz="1800" dirty="0" err="1">
                <a:latin typeface="Arial"/>
                <a:cs typeface="Times New Roman"/>
              </a:rPr>
              <a:t>jeunes</a:t>
            </a:r>
            <a:r>
              <a:rPr lang="en-US" sz="1800" dirty="0">
                <a:latin typeface="Arial"/>
                <a:cs typeface="Times New Roman"/>
              </a:rPr>
              <a:t> </a:t>
            </a:r>
            <a:r>
              <a:rPr lang="en-US" sz="1800" dirty="0" err="1">
                <a:latin typeface="Arial"/>
                <a:cs typeface="Times New Roman"/>
              </a:rPr>
              <a:t>dans</a:t>
            </a:r>
            <a:r>
              <a:rPr lang="en-US" sz="1800" dirty="0">
                <a:latin typeface="Arial"/>
                <a:cs typeface="Times New Roman"/>
              </a:rPr>
              <a:t> les pays ACP</a:t>
            </a:r>
            <a:endParaRPr lang="en-GB" sz="1600" dirty="0">
              <a:ea typeface="Times New Roman"/>
              <a:cs typeface="Times New Roman"/>
            </a:endParaRPr>
          </a:p>
          <a:p>
            <a:endParaRPr lang="fr-FR" dirty="0"/>
          </a:p>
        </p:txBody>
      </p:sp>
      <p:graphicFrame>
        <p:nvGraphicFramePr>
          <p:cNvPr id="8" name="Tableau 7"/>
          <p:cNvGraphicFramePr/>
          <p:nvPr>
            <p:extLst>
              <p:ext uri="{D42A27DB-BD31-4B8C-83A1-F6EECF244321}">
                <p14:modId xmlns:p14="http://schemas.microsoft.com/office/powerpoint/2010/main" val="217439334"/>
              </p:ext>
            </p:extLst>
          </p:nvPr>
        </p:nvGraphicFramePr>
        <p:xfrm>
          <a:off x="146538" y="1700808"/>
          <a:ext cx="8877789" cy="4735957"/>
        </p:xfrm>
        <a:graphic>
          <a:graphicData uri="http://schemas.openxmlformats.org/drawingml/2006/table">
            <a:tbl>
              <a:tblPr firstRow="1" firstCol="1" bandRow="1">
                <a:tableStyleId>{5C22544A-7EE6-4342-B048-85BDC9FD1C3A}</a:tableStyleId>
              </a:tblPr>
              <a:tblGrid>
                <a:gridCol w="2628440">
                  <a:extLst>
                    <a:ext uri="{9D8B030D-6E8A-4147-A177-3AD203B41FA5}">
                      <a16:colId xmlns:a16="http://schemas.microsoft.com/office/drawing/2014/main" val="439655944"/>
                    </a:ext>
                  </a:extLst>
                </a:gridCol>
                <a:gridCol w="6249349">
                  <a:extLst>
                    <a:ext uri="{9D8B030D-6E8A-4147-A177-3AD203B41FA5}">
                      <a16:colId xmlns:a16="http://schemas.microsoft.com/office/drawing/2014/main" val="3406692325"/>
                    </a:ext>
                  </a:extLst>
                </a:gridCol>
              </a:tblGrid>
              <a:tr h="879734">
                <a:tc>
                  <a:txBody>
                    <a:bodyPr/>
                    <a:lstStyle/>
                    <a:p>
                      <a:pPr algn="just">
                        <a:lnSpc>
                          <a:spcPct val="107000"/>
                        </a:lnSpc>
                        <a:spcAft>
                          <a:spcPts val="0"/>
                        </a:spcAft>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Act</a:t>
                      </a:r>
                      <a:r>
                        <a:rPr lang="en-US" sz="20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ivités</a:t>
                      </a: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relatives à la finance inclusive</a:t>
                      </a:r>
                      <a:endParaRPr lang="fr-BE"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a:buChar char=""/>
                      </a:pPr>
                      <a:r>
                        <a:rPr lang="fr-BE" sz="1600" dirty="0">
                          <a:latin typeface="Arial"/>
                          <a:ea typeface="Calibri"/>
                          <a:cs typeface="Times New Roman"/>
                        </a:rPr>
                        <a:t>Amélioration de l’accès aux services de </a:t>
                      </a:r>
                      <a:r>
                        <a:rPr lang="fr-BE" sz="1600" dirty="0" err="1">
                          <a:latin typeface="Arial"/>
                          <a:ea typeface="Calibri"/>
                          <a:cs typeface="Times New Roman"/>
                        </a:rPr>
                        <a:t>microfinancement</a:t>
                      </a:r>
                      <a:r>
                        <a:rPr lang="fr-BE" sz="1600" dirty="0">
                          <a:latin typeface="Arial"/>
                          <a:ea typeface="Calibri"/>
                          <a:cs typeface="Times New Roman"/>
                        </a:rPr>
                        <a:t> responsables et durables pour les ménages et les entrepreneurs à faible  revenu, notamment les femmes et les agriculteurs (micro-crédit, services financiers en faveur des ménages) ;</a:t>
                      </a:r>
                    </a:p>
                    <a:p>
                      <a:pPr marL="342900" lvl="0" indent="-342900" algn="just">
                        <a:lnSpc>
                          <a:spcPct val="115000"/>
                        </a:lnSpc>
                        <a:spcAft>
                          <a:spcPts val="0"/>
                        </a:spcAft>
                        <a:buFont typeface="Symbol"/>
                        <a:buChar char=""/>
                      </a:pPr>
                      <a:endParaRPr lang="en-GB" sz="1600" dirty="0">
                        <a:latin typeface="Calibri"/>
                        <a:ea typeface="Calibri"/>
                        <a:cs typeface="Times New Roman"/>
                      </a:endParaRPr>
                    </a:p>
                    <a:p>
                      <a:pPr marL="342900" lvl="0" indent="-342900" algn="just">
                        <a:lnSpc>
                          <a:spcPct val="115000"/>
                        </a:lnSpc>
                        <a:spcAft>
                          <a:spcPts val="0"/>
                        </a:spcAft>
                        <a:buFont typeface="Symbol"/>
                        <a:buChar char=""/>
                      </a:pPr>
                      <a:r>
                        <a:rPr lang="fr-BE" sz="1600" dirty="0">
                          <a:latin typeface="Arial"/>
                          <a:ea typeface="Calibri"/>
                          <a:cs typeface="Times New Roman"/>
                        </a:rPr>
                        <a:t>Transition accrue d’une économie informelle vers une  économie formelle, en particulier l’appui aux jeunes  entrepreneurs.</a:t>
                      </a:r>
                      <a:endParaRPr lang="en-US" sz="1600" dirty="0">
                        <a:latin typeface="Arial"/>
                        <a:ea typeface="Calibri"/>
                        <a:cs typeface="Times New Roman"/>
                      </a:endParaRPr>
                    </a:p>
                    <a:p>
                      <a:pPr marL="342900" marR="0" lvl="0" indent="-342900" algn="just" defTabSz="914400" rtl="0" eaLnBrk="1" fontAlgn="auto" latinLnBrk="0" hangingPunct="1">
                        <a:lnSpc>
                          <a:spcPct val="115000"/>
                        </a:lnSpc>
                        <a:spcBef>
                          <a:spcPts val="0"/>
                        </a:spcBef>
                        <a:spcAft>
                          <a:spcPts val="0"/>
                        </a:spcAft>
                        <a:buClrTx/>
                        <a:buSzTx/>
                        <a:buFont typeface="Symbol"/>
                        <a:buChar char=""/>
                        <a:tabLst/>
                        <a:defRPr/>
                      </a:pPr>
                      <a:r>
                        <a:rPr lang="fr-BE" sz="1600" dirty="0">
                          <a:latin typeface="Arial"/>
                          <a:ea typeface="Calibri"/>
                          <a:cs typeface="Times New Roman"/>
                        </a:rPr>
                        <a:t>Faciliter l’intégration des personnes et des entreprises du secteur informel dans l'économie formelle, et </a:t>
                      </a:r>
                      <a:r>
                        <a:rPr lang="en-US" sz="1600" dirty="0" err="1">
                          <a:latin typeface="Arial"/>
                          <a:ea typeface="Calibri"/>
                          <a:cs typeface="Times New Roman"/>
                        </a:rPr>
                        <a:t>leur</a:t>
                      </a:r>
                      <a:r>
                        <a:rPr lang="en-US" sz="1600" dirty="0">
                          <a:latin typeface="Arial"/>
                          <a:ea typeface="Calibri"/>
                          <a:cs typeface="Times New Roman"/>
                        </a:rPr>
                        <a:t> </a:t>
                      </a:r>
                      <a:r>
                        <a:rPr lang="en-US" sz="1600" dirty="0" err="1">
                          <a:latin typeface="Arial"/>
                          <a:ea typeface="Calibri"/>
                          <a:cs typeface="Times New Roman"/>
                        </a:rPr>
                        <a:t>accès</a:t>
                      </a:r>
                      <a:r>
                        <a:rPr lang="fr-BE" sz="1600" dirty="0">
                          <a:latin typeface="Arial"/>
                          <a:ea typeface="Calibri"/>
                          <a:cs typeface="Times New Roman"/>
                        </a:rPr>
                        <a:t> aux marchés mais aussi </a:t>
                      </a:r>
                      <a:r>
                        <a:rPr lang="en-US" sz="1600" dirty="0">
                          <a:latin typeface="Arial"/>
                          <a:ea typeface="Calibri"/>
                          <a:cs typeface="Times New Roman"/>
                        </a:rPr>
                        <a:t>la </a:t>
                      </a:r>
                      <a:r>
                        <a:rPr lang="en-US" sz="1600" dirty="0" err="1">
                          <a:latin typeface="Arial"/>
                          <a:ea typeface="Calibri"/>
                          <a:cs typeface="Times New Roman"/>
                        </a:rPr>
                        <a:t>mise</a:t>
                      </a:r>
                      <a:r>
                        <a:rPr lang="en-US" sz="1600" dirty="0">
                          <a:latin typeface="Arial"/>
                          <a:ea typeface="Calibri"/>
                          <a:cs typeface="Times New Roman"/>
                        </a:rPr>
                        <a:t> </a:t>
                      </a:r>
                      <a:r>
                        <a:rPr lang="en-US" sz="1600" dirty="0" err="1">
                          <a:latin typeface="Arial"/>
                          <a:ea typeface="Calibri"/>
                          <a:cs typeface="Times New Roman"/>
                        </a:rPr>
                        <a:t>en</a:t>
                      </a:r>
                      <a:r>
                        <a:rPr lang="en-US" sz="1600" dirty="0">
                          <a:latin typeface="Arial"/>
                          <a:ea typeface="Calibri"/>
                          <a:cs typeface="Times New Roman"/>
                        </a:rPr>
                        <a:t> place </a:t>
                      </a:r>
                      <a:r>
                        <a:rPr lang="fr-BE" sz="1600" dirty="0">
                          <a:latin typeface="Arial"/>
                          <a:ea typeface="Calibri"/>
                          <a:cs typeface="Times New Roman"/>
                        </a:rPr>
                        <a:t>des mécanismes de protection sociale</a:t>
                      </a:r>
                      <a:r>
                        <a:rPr lang="en-US" sz="1600" dirty="0">
                          <a:latin typeface="Arial"/>
                          <a:ea typeface="Calibri"/>
                          <a:cs typeface="Times New Roman"/>
                        </a:rPr>
                        <a:t>.</a:t>
                      </a:r>
                    </a:p>
                    <a:p>
                      <a:pPr marL="342900" marR="0" lvl="0" indent="-342900" algn="just" defTabSz="914400" rtl="0" eaLnBrk="1" fontAlgn="auto" latinLnBrk="0" hangingPunct="1">
                        <a:lnSpc>
                          <a:spcPct val="115000"/>
                        </a:lnSpc>
                        <a:spcBef>
                          <a:spcPts val="0"/>
                        </a:spcBef>
                        <a:spcAft>
                          <a:spcPts val="0"/>
                        </a:spcAft>
                        <a:buClrTx/>
                        <a:buSzTx/>
                        <a:buFont typeface="Symbol"/>
                        <a:buChar char=""/>
                        <a:tabLst/>
                        <a:defRPr/>
                      </a:pPr>
                      <a:r>
                        <a:rPr lang="en-US" sz="1600" dirty="0" err="1">
                          <a:latin typeface="Arial"/>
                          <a:ea typeface="Calibri"/>
                          <a:cs typeface="Times New Roman"/>
                        </a:rPr>
                        <a:t>Octroi</a:t>
                      </a:r>
                      <a:r>
                        <a:rPr lang="en-US" sz="1600" dirty="0">
                          <a:latin typeface="Arial"/>
                          <a:ea typeface="Calibri"/>
                          <a:cs typeface="Times New Roman"/>
                        </a:rPr>
                        <a:t> de subventions aux </a:t>
                      </a:r>
                      <a:r>
                        <a:rPr lang="en-US" sz="1600" dirty="0" err="1">
                          <a:latin typeface="Arial"/>
                          <a:ea typeface="Calibri"/>
                          <a:cs typeface="Times New Roman"/>
                        </a:rPr>
                        <a:t>acteurs</a:t>
                      </a:r>
                      <a:r>
                        <a:rPr lang="en-US" sz="1600" dirty="0">
                          <a:latin typeface="Arial"/>
                          <a:ea typeface="Calibri"/>
                          <a:cs typeface="Times New Roman"/>
                        </a:rPr>
                        <a:t> de microfinance et </a:t>
                      </a:r>
                      <a:r>
                        <a:rPr lang="en-US" sz="1600" dirty="0" err="1">
                          <a:latin typeface="Arial"/>
                          <a:ea typeface="Calibri"/>
                          <a:cs typeface="Times New Roman"/>
                        </a:rPr>
                        <a:t>microassurance</a:t>
                      </a:r>
                      <a:r>
                        <a:rPr lang="en-US" sz="1600" dirty="0">
                          <a:latin typeface="Arial"/>
                          <a:ea typeface="Calibri"/>
                          <a:cs typeface="Times New Roman"/>
                        </a:rPr>
                        <a:t>, y </a:t>
                      </a:r>
                      <a:r>
                        <a:rPr lang="en-US" sz="1600" dirty="0" err="1">
                          <a:latin typeface="Arial"/>
                          <a:ea typeface="Calibri"/>
                          <a:cs typeface="Times New Roman"/>
                        </a:rPr>
                        <a:t>compris</a:t>
                      </a:r>
                      <a:r>
                        <a:rPr lang="en-US" sz="1600" dirty="0">
                          <a:latin typeface="Arial"/>
                          <a:ea typeface="Calibri"/>
                          <a:cs typeface="Times New Roman"/>
                        </a:rPr>
                        <a:t> aux </a:t>
                      </a:r>
                      <a:r>
                        <a:rPr lang="en-US" sz="1600" dirty="0" err="1">
                          <a:latin typeface="Arial"/>
                          <a:ea typeface="Calibri"/>
                          <a:cs typeface="Times New Roman"/>
                        </a:rPr>
                        <a:t>jeunes</a:t>
                      </a:r>
                      <a:endParaRPr lang="en-US" sz="1600" dirty="0">
                        <a:latin typeface="Arial"/>
                        <a:ea typeface="Calibri"/>
                        <a:cs typeface="Times New Roman"/>
                      </a:endParaRPr>
                    </a:p>
                    <a:p>
                      <a:pPr marL="342900" lvl="0" indent="-342900" algn="just">
                        <a:lnSpc>
                          <a:spcPct val="115000"/>
                        </a:lnSpc>
                        <a:spcAft>
                          <a:spcPts val="0"/>
                        </a:spcAft>
                        <a:buFont typeface="Symbol"/>
                        <a:buChar char=""/>
                      </a:pPr>
                      <a:endParaRPr lang="fr-BE" sz="1600" dirty="0">
                        <a:latin typeface="Arial"/>
                        <a:ea typeface="Calibri"/>
                        <a:cs typeface="Times New Roman"/>
                      </a:endParaRPr>
                    </a:p>
                    <a:p>
                      <a:pPr algn="just">
                        <a:lnSpc>
                          <a:spcPct val="107000"/>
                        </a:lnSpc>
                        <a:spcAft>
                          <a:spcPts val="0"/>
                        </a:spcAft>
                      </a:pPr>
                      <a:endParaRPr lang="en-GB" sz="1600" dirty="0">
                        <a:latin typeface="Calibri"/>
                        <a:ea typeface="Times New Roman"/>
                        <a:cs typeface="Times New Roman"/>
                      </a:endParaRPr>
                    </a:p>
                  </a:txBody>
                  <a:tcPr marL="68580" marR="68580" marT="0" marB="0"/>
                </a:tc>
                <a:extLst>
                  <a:ext uri="{0D108BD9-81ED-4DB2-BD59-A6C34878D82A}">
                    <a16:rowId xmlns:a16="http://schemas.microsoft.com/office/drawing/2014/main" val="2395809511"/>
                  </a:ext>
                </a:extLst>
              </a:tr>
            </a:tbl>
          </a:graphicData>
        </a:graphic>
      </p:graphicFrame>
      <p:graphicFrame>
        <p:nvGraphicFramePr>
          <p:cNvPr id="3" name="Tableau 2"/>
          <p:cNvGraphicFramePr/>
          <p:nvPr>
            <p:extLst>
              <p:ext uri="{D42A27DB-BD31-4B8C-83A1-F6EECF244321}">
                <p14:modId xmlns:p14="http://schemas.microsoft.com/office/powerpoint/2010/main" val="3984283123"/>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2" name="Encre 11"/>
              <p14:cNvContentPartPr/>
              <p14:nvPr/>
            </p14:nvContentPartPr>
            <p14:xfrm>
              <a:off x="4726444" y="5774595"/>
              <a:ext cx="360" cy="360"/>
            </p14:xfrm>
          </p:contentPart>
        </mc:Choice>
        <mc:Fallback xmlns="">
          <p:pic>
            <p:nvPicPr>
              <p:cNvPr id="12" name="Encre 11"/>
              <p:cNvPicPr/>
              <p:nvPr/>
            </p:nvPicPr>
            <p:blipFill/>
            <p:spPr/>
          </p:pic>
        </mc:Fallback>
      </mc:AlternateContent>
      <mc:AlternateContent xmlns:mc="http://schemas.openxmlformats.org/markup-compatibility/2006" xmlns:p14="http://schemas.microsoft.com/office/powerpoint/2010/main">
        <mc:Choice Requires="p14">
          <p:contentPart p14:bwMode="auto" r:id="rId3">
            <p14:nvContentPartPr>
              <p14:cNvPr id="14" name="Encre 13"/>
              <p14:cNvContentPartPr/>
              <p14:nvPr/>
            </p14:nvContentPartPr>
            <p14:xfrm>
              <a:off x="261724" y="1857075"/>
              <a:ext cx="360" cy="360"/>
            </p14:xfrm>
          </p:contentPart>
        </mc:Choice>
        <mc:Fallback xmlns="">
          <p:pic>
            <p:nvPicPr>
              <p:cNvPr id="14" name="Encre 13"/>
              <p:cNvPicPr/>
              <p:nvPr/>
            </p:nvPicPr>
            <p:blipFill/>
            <p:spPr/>
          </p:pic>
        </mc:Fallback>
      </mc:AlternateContent>
    </p:spTree>
    <p:extLst>
      <p:ext uri="{BB962C8B-B14F-4D97-AF65-F5344CB8AC3E}">
        <p14:creationId xmlns:p14="http://schemas.microsoft.com/office/powerpoint/2010/main" val="109646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303016" y="1158454"/>
            <a:ext cx="8424936" cy="507549"/>
          </a:xfrm>
        </p:spPr>
        <p:txBody>
          <a:bodyPr>
            <a:normAutofit/>
          </a:bodyPr>
          <a:lstStyle/>
          <a:p>
            <a:pPr algn="just">
              <a:lnSpc>
                <a:spcPct val="107000"/>
              </a:lnSpc>
              <a:spcAft>
                <a:spcPts val="0"/>
              </a:spcAft>
            </a:pPr>
            <a:r>
              <a:rPr lang="en-US" dirty="0"/>
              <a:t>5. </a:t>
            </a:r>
            <a:r>
              <a:rPr lang="en-US" sz="1800" dirty="0">
                <a:latin typeface="Arial"/>
                <a:cs typeface="Times New Roman"/>
              </a:rPr>
              <a:t>Initiatives </a:t>
            </a:r>
            <a:r>
              <a:rPr lang="en-US" sz="1800" dirty="0" err="1">
                <a:latin typeface="Arial"/>
                <a:cs typeface="Times New Roman"/>
              </a:rPr>
              <a:t>visant</a:t>
            </a:r>
            <a:r>
              <a:rPr lang="en-US" sz="1800" dirty="0">
                <a:latin typeface="Arial"/>
                <a:cs typeface="Times New Roman"/>
              </a:rPr>
              <a:t> à booster </a:t>
            </a:r>
            <a:r>
              <a:rPr lang="en-US" sz="1800" dirty="0" err="1">
                <a:latin typeface="Arial"/>
                <a:cs typeface="Times New Roman"/>
              </a:rPr>
              <a:t>l’emploi</a:t>
            </a:r>
            <a:r>
              <a:rPr lang="en-US" sz="1800" dirty="0">
                <a:latin typeface="Arial"/>
                <a:cs typeface="Times New Roman"/>
              </a:rPr>
              <a:t> des </a:t>
            </a:r>
            <a:r>
              <a:rPr lang="en-US" sz="1800" dirty="0" err="1">
                <a:latin typeface="Arial"/>
                <a:cs typeface="Times New Roman"/>
              </a:rPr>
              <a:t>jeunes</a:t>
            </a:r>
            <a:r>
              <a:rPr lang="en-US" sz="1800" dirty="0">
                <a:latin typeface="Arial"/>
                <a:cs typeface="Times New Roman"/>
              </a:rPr>
              <a:t> </a:t>
            </a:r>
            <a:r>
              <a:rPr lang="en-US" sz="1800" dirty="0" err="1">
                <a:latin typeface="Arial"/>
                <a:cs typeface="Times New Roman"/>
              </a:rPr>
              <a:t>dans</a:t>
            </a:r>
            <a:r>
              <a:rPr lang="en-US" sz="1800" dirty="0">
                <a:latin typeface="Arial"/>
                <a:cs typeface="Times New Roman"/>
              </a:rPr>
              <a:t> les pays ACP (suite)</a:t>
            </a:r>
            <a:endParaRPr lang="en-GB" sz="1600" dirty="0">
              <a:ea typeface="Times New Roman"/>
              <a:cs typeface="Times New Roman"/>
            </a:endParaRPr>
          </a:p>
          <a:p>
            <a:endParaRPr lang="fr-FR" dirty="0"/>
          </a:p>
        </p:txBody>
      </p:sp>
      <p:graphicFrame>
        <p:nvGraphicFramePr>
          <p:cNvPr id="8" name="Tableau 7"/>
          <p:cNvGraphicFramePr/>
          <p:nvPr>
            <p:extLst>
              <p:ext uri="{D42A27DB-BD31-4B8C-83A1-F6EECF244321}">
                <p14:modId xmlns:p14="http://schemas.microsoft.com/office/powerpoint/2010/main" val="4225866657"/>
              </p:ext>
            </p:extLst>
          </p:nvPr>
        </p:nvGraphicFramePr>
        <p:xfrm>
          <a:off x="146538" y="1700808"/>
          <a:ext cx="8877789" cy="4680520"/>
        </p:xfrm>
        <a:graphic>
          <a:graphicData uri="http://schemas.openxmlformats.org/drawingml/2006/table">
            <a:tbl>
              <a:tblPr firstRow="1" firstCol="1" bandRow="1">
                <a:tableStyleId>{5C22544A-7EE6-4342-B048-85BDC9FD1C3A}</a:tableStyleId>
              </a:tblPr>
              <a:tblGrid>
                <a:gridCol w="2628440">
                  <a:extLst>
                    <a:ext uri="{9D8B030D-6E8A-4147-A177-3AD203B41FA5}">
                      <a16:colId xmlns:a16="http://schemas.microsoft.com/office/drawing/2014/main" val="439655944"/>
                    </a:ext>
                  </a:extLst>
                </a:gridCol>
                <a:gridCol w="6249349">
                  <a:extLst>
                    <a:ext uri="{9D8B030D-6E8A-4147-A177-3AD203B41FA5}">
                      <a16:colId xmlns:a16="http://schemas.microsoft.com/office/drawing/2014/main" val="3406692325"/>
                    </a:ext>
                  </a:extLst>
                </a:gridCol>
              </a:tblGrid>
              <a:tr h="990717">
                <a:tc>
                  <a:txBody>
                    <a:bodyPr/>
                    <a:lstStyle/>
                    <a:p>
                      <a:pPr algn="just">
                        <a:lnSpc>
                          <a:spcPct val="107000"/>
                        </a:lnSpc>
                        <a:spcAft>
                          <a:spcPts val="0"/>
                        </a:spcAft>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Financement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des MPMES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Octroi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des subventions)</a:t>
                      </a: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742950" lvl="1" indent="-285750" algn="just">
                        <a:lnSpc>
                          <a:spcPct val="115000"/>
                        </a:lnSpc>
                        <a:spcAft>
                          <a:spcPts val="0"/>
                        </a:spcAft>
                        <a:buFont typeface="Arial"/>
                        <a:buChar char="-"/>
                      </a:pPr>
                      <a:r>
                        <a:rPr lang="fr-BE" sz="1800" dirty="0">
                          <a:latin typeface="Arial"/>
                          <a:ea typeface="Calibri"/>
                          <a:cs typeface="Times New Roman"/>
                        </a:rPr>
                        <a:t>Octroi de prêts et des prises de participation dans les petites et moyennes entreprises pour répondre à la défaillances du marché</a:t>
                      </a:r>
                      <a:r>
                        <a:rPr lang="en-US" sz="1800" dirty="0">
                          <a:latin typeface="Arial"/>
                          <a:ea typeface="Calibri"/>
                          <a:cs typeface="Times New Roman"/>
                        </a:rPr>
                        <a:t>.</a:t>
                      </a:r>
                    </a:p>
                  </a:txBody>
                  <a:tcPr marL="68580" marR="68580" marT="0" marB="0"/>
                </a:tc>
                <a:extLst>
                  <a:ext uri="{0D108BD9-81ED-4DB2-BD59-A6C34878D82A}">
                    <a16:rowId xmlns:a16="http://schemas.microsoft.com/office/drawing/2014/main" val="2395809511"/>
                  </a:ext>
                </a:extLst>
              </a:tr>
              <a:tr h="3689803">
                <a:tc>
                  <a:txBody>
                    <a:bodyPr/>
                    <a:lstStyle/>
                    <a:p>
                      <a:endParaRPr lang="fr-FR"/>
                    </a:p>
                  </a:txBody>
                  <a:tcPr/>
                </a:tc>
                <a:tc>
                  <a:txBody>
                    <a:bodyPr/>
                    <a:lstStyle/>
                    <a:p>
                      <a:pPr marL="742950" lvl="1" indent="-285750" algn="just">
                        <a:lnSpc>
                          <a:spcPct val="115000"/>
                        </a:lnSpc>
                        <a:spcAft>
                          <a:spcPts val="0"/>
                        </a:spcAft>
                        <a:buFont typeface="Arial"/>
                        <a:buChar char="-"/>
                      </a:pPr>
                      <a:r>
                        <a:rPr lang="fr-BE" sz="1600" b="1" dirty="0">
                          <a:latin typeface="Arial"/>
                          <a:ea typeface="Calibri"/>
                          <a:cs typeface="Times New Roman"/>
                        </a:rPr>
                        <a:t>Accroître le </a:t>
                      </a:r>
                      <a:r>
                        <a:rPr lang="en-US" sz="1600" b="1" dirty="0" err="1">
                          <a:latin typeface="Arial"/>
                          <a:ea typeface="Calibri"/>
                          <a:cs typeface="Times New Roman"/>
                        </a:rPr>
                        <a:t>financement</a:t>
                      </a:r>
                      <a:r>
                        <a:rPr lang="en-US" sz="1600" b="1" dirty="0">
                          <a:latin typeface="Arial"/>
                          <a:ea typeface="Calibri"/>
                          <a:cs typeface="Times New Roman"/>
                        </a:rPr>
                        <a:t> direct</a:t>
                      </a:r>
                      <a:r>
                        <a:rPr lang="en-US" sz="1600" dirty="0">
                          <a:latin typeface="Arial"/>
                          <a:ea typeface="Calibri"/>
                          <a:cs typeface="Times New Roman"/>
                        </a:rPr>
                        <a:t>: </a:t>
                      </a:r>
                      <a:r>
                        <a:rPr lang="en-US" sz="1600" dirty="0" err="1">
                          <a:latin typeface="Arial"/>
                          <a:ea typeface="Calibri"/>
                          <a:cs typeface="Times New Roman"/>
                        </a:rPr>
                        <a:t>donc</a:t>
                      </a:r>
                      <a:r>
                        <a:rPr lang="en-US" sz="1600" dirty="0">
                          <a:latin typeface="Arial"/>
                          <a:ea typeface="Calibri"/>
                          <a:cs typeface="Times New Roman"/>
                        </a:rPr>
                        <a:t> du </a:t>
                      </a:r>
                      <a:r>
                        <a:rPr lang="fr-BE" sz="1600" dirty="0">
                          <a:latin typeface="Arial"/>
                          <a:ea typeface="Calibri"/>
                          <a:cs typeface="Times New Roman"/>
                        </a:rPr>
                        <a:t>nombre d’instruments financiers qui ciblent les MPME</a:t>
                      </a:r>
                      <a:r>
                        <a:rPr lang="en-US" sz="1600" dirty="0">
                          <a:latin typeface="Arial"/>
                          <a:ea typeface="Calibri"/>
                          <a:cs typeface="Times New Roman"/>
                        </a:rPr>
                        <a:t> (</a:t>
                      </a:r>
                      <a:r>
                        <a:rPr lang="en-US" sz="1600" dirty="0" err="1">
                          <a:latin typeface="Arial"/>
                          <a:ea typeface="Calibri"/>
                          <a:cs typeface="Times New Roman"/>
                        </a:rPr>
                        <a:t>attrait</a:t>
                      </a:r>
                      <a:r>
                        <a:rPr lang="en-US" sz="1600" dirty="0">
                          <a:latin typeface="Arial"/>
                          <a:ea typeface="Calibri"/>
                          <a:cs typeface="Times New Roman"/>
                        </a:rPr>
                        <a:t> des </a:t>
                      </a:r>
                      <a:r>
                        <a:rPr lang="en-US" sz="1600" dirty="0" err="1">
                          <a:latin typeface="Arial"/>
                          <a:ea typeface="Calibri"/>
                          <a:cs typeface="Times New Roman"/>
                        </a:rPr>
                        <a:t>invstissements</a:t>
                      </a:r>
                      <a:r>
                        <a:rPr lang="en-US" sz="1600" dirty="0">
                          <a:latin typeface="Arial"/>
                          <a:ea typeface="Calibri"/>
                          <a:cs typeface="Times New Roman"/>
                        </a:rPr>
                        <a:t> et </a:t>
                      </a:r>
                      <a:r>
                        <a:rPr lang="en-US" sz="1600" dirty="0" err="1">
                          <a:latin typeface="Arial"/>
                          <a:ea typeface="Calibri"/>
                          <a:cs typeface="Times New Roman"/>
                        </a:rPr>
                        <a:t>prêteurs</a:t>
                      </a:r>
                      <a:r>
                        <a:rPr lang="en-US" sz="1600" dirty="0">
                          <a:latin typeface="Arial"/>
                          <a:ea typeface="Calibri"/>
                          <a:cs typeface="Times New Roman"/>
                        </a:rPr>
                        <a:t> </a:t>
                      </a:r>
                      <a:r>
                        <a:rPr lang="en-US" sz="1600" dirty="0" err="1">
                          <a:latin typeface="Arial"/>
                          <a:ea typeface="Calibri"/>
                          <a:cs typeface="Times New Roman"/>
                        </a:rPr>
                        <a:t>traditionnels</a:t>
                      </a:r>
                      <a:r>
                        <a:rPr lang="en-US" sz="1600" dirty="0">
                          <a:latin typeface="Arial"/>
                          <a:ea typeface="Calibri"/>
                          <a:cs typeface="Times New Roman"/>
                        </a:rPr>
                        <a:t>)</a:t>
                      </a:r>
                      <a:r>
                        <a:rPr lang="fr-BE" sz="1600" dirty="0">
                          <a:latin typeface="Arial"/>
                          <a:ea typeface="Calibri"/>
                          <a:cs typeface="Times New Roman"/>
                        </a:rPr>
                        <a:t>, y compris l’usage de </a:t>
                      </a:r>
                      <a:r>
                        <a:rPr lang="fr-BE" sz="1600" b="1" dirty="0">
                          <a:latin typeface="Arial"/>
                          <a:ea typeface="Calibri"/>
                          <a:cs typeface="Times New Roman"/>
                        </a:rPr>
                        <a:t>capitaux d’amorçage et de démarrage</a:t>
                      </a:r>
                      <a:r>
                        <a:rPr lang="en-US" sz="1600" dirty="0">
                          <a:latin typeface="Arial"/>
                          <a:ea typeface="Calibri"/>
                          <a:cs typeface="Times New Roman"/>
                        </a:rPr>
                        <a:t>, de “</a:t>
                      </a:r>
                      <a:r>
                        <a:rPr lang="en-US" sz="1600" b="1" dirty="0">
                          <a:latin typeface="Arial"/>
                          <a:ea typeface="Calibri"/>
                          <a:cs typeface="Times New Roman"/>
                        </a:rPr>
                        <a:t>tranches de premières </a:t>
                      </a:r>
                      <a:r>
                        <a:rPr lang="en-US" sz="1600" b="1" dirty="0" err="1">
                          <a:latin typeface="Arial"/>
                          <a:ea typeface="Calibri"/>
                          <a:cs typeface="Times New Roman"/>
                        </a:rPr>
                        <a:t>pertes</a:t>
                      </a:r>
                      <a:r>
                        <a:rPr lang="en-US" sz="1600" b="1" dirty="0">
                          <a:latin typeface="Arial"/>
                          <a:ea typeface="Calibri"/>
                          <a:cs typeface="Times New Roman"/>
                        </a:rPr>
                        <a:t>”, </a:t>
                      </a:r>
                      <a:r>
                        <a:rPr lang="fr-BE" sz="1600" dirty="0">
                          <a:latin typeface="Arial"/>
                          <a:ea typeface="Calibri"/>
                          <a:cs typeface="Times New Roman"/>
                        </a:rPr>
                        <a:t>de </a:t>
                      </a:r>
                      <a:r>
                        <a:rPr lang="fr-BE" sz="1600" b="1" dirty="0">
                          <a:latin typeface="Arial"/>
                          <a:ea typeface="Calibri"/>
                          <a:cs typeface="Times New Roman"/>
                        </a:rPr>
                        <a:t>capital-risque,,  </a:t>
                      </a:r>
                      <a:r>
                        <a:rPr lang="fr-BE" sz="1600" dirty="0">
                          <a:latin typeface="Arial"/>
                          <a:ea typeface="Calibri"/>
                          <a:cs typeface="Times New Roman"/>
                        </a:rPr>
                        <a:t>de </a:t>
                      </a:r>
                      <a:r>
                        <a:rPr lang="fr-BE" sz="1600" b="1" dirty="0">
                          <a:latin typeface="Arial"/>
                          <a:ea typeface="Calibri"/>
                          <a:cs typeface="Times New Roman"/>
                        </a:rPr>
                        <a:t>leasing</a:t>
                      </a:r>
                      <a:r>
                        <a:rPr lang="fr-BE" sz="1600" dirty="0">
                          <a:latin typeface="Arial"/>
                          <a:ea typeface="Calibri"/>
                          <a:cs typeface="Times New Roman"/>
                        </a:rPr>
                        <a:t> d’affacturage, </a:t>
                      </a:r>
                      <a:r>
                        <a:rPr lang="en-US" sz="1600" b="1" dirty="0" err="1">
                          <a:latin typeface="Arial"/>
                          <a:ea typeface="Calibri"/>
                          <a:cs typeface="Times New Roman"/>
                        </a:rPr>
                        <a:t>fonds</a:t>
                      </a:r>
                      <a:r>
                        <a:rPr lang="en-US" sz="1600" b="1" dirty="0">
                          <a:latin typeface="Arial"/>
                          <a:ea typeface="Calibri"/>
                          <a:cs typeface="Times New Roman"/>
                        </a:rPr>
                        <a:t> </a:t>
                      </a:r>
                      <a:r>
                        <a:rPr lang="fr-BE" sz="1600" b="1" dirty="0">
                          <a:latin typeface="Arial"/>
                          <a:ea typeface="Calibri"/>
                          <a:cs typeface="Times New Roman"/>
                        </a:rPr>
                        <a:t>d’investissement dits d’impacts sociaux</a:t>
                      </a:r>
                      <a:r>
                        <a:rPr lang="en-US" sz="1600" b="1" dirty="0">
                          <a:latin typeface="Arial"/>
                          <a:ea typeface="Calibri"/>
                          <a:cs typeface="Times New Roman"/>
                        </a:rPr>
                        <a:t> </a:t>
                      </a:r>
                      <a:r>
                        <a:rPr lang="en-US" sz="1600" dirty="0">
                          <a:latin typeface="Arial"/>
                          <a:ea typeface="Calibri"/>
                          <a:cs typeface="Times New Roman"/>
                        </a:rPr>
                        <a:t>(impact Investment)</a:t>
                      </a:r>
                      <a:r>
                        <a:rPr lang="fr-BE" sz="1600" dirty="0">
                          <a:latin typeface="Arial"/>
                          <a:ea typeface="Calibri"/>
                          <a:cs typeface="Times New Roman"/>
                        </a:rPr>
                        <a:t>, de caution mutuelle/solidaire d’emprunts, de prêts en monnaie locale et de partage des risques. (Projet EURIZ)</a:t>
                      </a:r>
                      <a:endParaRPr lang="en-US" sz="1600" dirty="0">
                        <a:latin typeface="Arial"/>
                        <a:ea typeface="Calibri"/>
                        <a:cs typeface="Times New Roman"/>
                      </a:endParaRPr>
                    </a:p>
                    <a:p>
                      <a:pPr marL="457200" lvl="1" indent="0" algn="just">
                        <a:lnSpc>
                          <a:spcPct val="115000"/>
                        </a:lnSpc>
                        <a:spcAft>
                          <a:spcPts val="0"/>
                        </a:spcAft>
                        <a:buFont typeface="Arial"/>
                        <a:buNone/>
                      </a:pPr>
                      <a:r>
                        <a:rPr lang="fr-BE" sz="800" dirty="0">
                          <a:latin typeface="Arial"/>
                          <a:ea typeface="Calibri"/>
                          <a:cs typeface="Times New Roman"/>
                        </a:rPr>
                        <a:t> </a:t>
                      </a:r>
                      <a:endParaRPr lang="en-US" sz="800" dirty="0">
                        <a:latin typeface="Arial"/>
                        <a:ea typeface="Calibri"/>
                        <a:cs typeface="Times New Roman"/>
                      </a:endParaRPr>
                    </a:p>
                    <a:p>
                      <a:pPr marL="742950" lvl="1" indent="-285750" algn="just">
                        <a:lnSpc>
                          <a:spcPct val="115000"/>
                        </a:lnSpc>
                        <a:spcAft>
                          <a:spcPts val="0"/>
                        </a:spcAft>
                        <a:buFont typeface="Arial"/>
                        <a:buChar char="-"/>
                      </a:pPr>
                      <a:r>
                        <a:rPr lang="fr-BE" sz="1800" dirty="0">
                          <a:latin typeface="Arial"/>
                          <a:ea typeface="Calibri"/>
                          <a:cs typeface="Times New Roman"/>
                        </a:rPr>
                        <a:t>Encouragement des projets innovants d’ingénierie financière</a:t>
                      </a:r>
                      <a:r>
                        <a:rPr lang="en-US" sz="1800" dirty="0">
                          <a:latin typeface="Arial"/>
                          <a:ea typeface="Calibri"/>
                          <a:cs typeface="Times New Roman"/>
                        </a:rPr>
                        <a:t> pour le </a:t>
                      </a:r>
                      <a:r>
                        <a:rPr lang="en-US" sz="1800" dirty="0" err="1">
                          <a:latin typeface="Arial"/>
                          <a:ea typeface="Calibri"/>
                          <a:cs typeface="Times New Roman"/>
                        </a:rPr>
                        <a:t>développement</a:t>
                      </a:r>
                      <a:r>
                        <a:rPr lang="en-US" sz="1800" dirty="0">
                          <a:latin typeface="Arial"/>
                          <a:ea typeface="Calibri"/>
                          <a:cs typeface="Times New Roman"/>
                        </a:rPr>
                        <a:t> durable et </a:t>
                      </a:r>
                      <a:r>
                        <a:rPr lang="en-US" sz="1800" dirty="0" err="1">
                          <a:latin typeface="Arial"/>
                          <a:ea typeface="Calibri"/>
                          <a:cs typeface="Times New Roman"/>
                        </a:rPr>
                        <a:t>l’emploi</a:t>
                      </a:r>
                      <a:r>
                        <a:rPr lang="en-US" sz="1800" dirty="0">
                          <a:latin typeface="Arial"/>
                          <a:ea typeface="Calibri"/>
                          <a:cs typeface="Times New Roman"/>
                        </a:rPr>
                        <a:t> des </a:t>
                      </a:r>
                      <a:r>
                        <a:rPr lang="en-US" sz="1800" dirty="0" err="1">
                          <a:latin typeface="Arial"/>
                          <a:ea typeface="Calibri"/>
                          <a:cs typeface="Times New Roman"/>
                        </a:rPr>
                        <a:t>jeunes</a:t>
                      </a:r>
                      <a:r>
                        <a:rPr lang="en-US" sz="1800" dirty="0">
                          <a:latin typeface="Arial"/>
                          <a:ea typeface="Calibri"/>
                          <a:cs typeface="Times New Roman"/>
                        </a:rPr>
                        <a:t> (</a:t>
                      </a:r>
                      <a:r>
                        <a:rPr lang="en-US" sz="1800" b="1" dirty="0" err="1">
                          <a:latin typeface="Arial"/>
                          <a:ea typeface="Calibri"/>
                          <a:cs typeface="Times New Roman"/>
                        </a:rPr>
                        <a:t>AgriFi</a:t>
                      </a:r>
                      <a:r>
                        <a:rPr lang="en-US" sz="1800" dirty="0">
                          <a:latin typeface="Arial"/>
                          <a:ea typeface="Calibri"/>
                          <a:cs typeface="Times New Roman"/>
                        </a:rPr>
                        <a:t> et </a:t>
                      </a:r>
                      <a:r>
                        <a:rPr lang="en-US" sz="1800" b="1" dirty="0" err="1">
                          <a:latin typeface="Arial"/>
                          <a:ea typeface="Calibri"/>
                          <a:cs typeface="Times New Roman"/>
                        </a:rPr>
                        <a:t>EnergyFi</a:t>
                      </a:r>
                      <a:r>
                        <a:rPr lang="en-US" sz="1800" dirty="0">
                          <a:latin typeface="Arial"/>
                          <a:ea typeface="Calibri"/>
                          <a:cs typeface="Times New Roman"/>
                        </a:rPr>
                        <a:t>: CE, ACP, PTF)</a:t>
                      </a:r>
                      <a:r>
                        <a:rPr lang="fr-BE" sz="1800" dirty="0">
                          <a:latin typeface="Arial"/>
                          <a:ea typeface="Calibri"/>
                          <a:cs typeface="Times New Roman"/>
                        </a:rPr>
                        <a:t>.</a:t>
                      </a:r>
                      <a:endParaRPr lang="fr-FR" dirty="0"/>
                    </a:p>
                  </a:txBody>
                  <a:tcPr marL="68580" marR="68580" marT="0" marB="0"/>
                </a:tc>
                <a:extLst>
                  <a:ext uri="{0D108BD9-81ED-4DB2-BD59-A6C34878D82A}">
                    <a16:rowId xmlns:a16="http://schemas.microsoft.com/office/drawing/2014/main" val="4037777613"/>
                  </a:ext>
                </a:extLst>
              </a:tr>
            </a:tbl>
          </a:graphicData>
        </a:graphic>
      </p:graphicFrame>
      <p:graphicFrame>
        <p:nvGraphicFramePr>
          <p:cNvPr id="3" name="Tableau 2"/>
          <p:cNvGraphicFramePr/>
          <p:nvPr>
            <p:extLst>
              <p:ext uri="{D42A27DB-BD31-4B8C-83A1-F6EECF244321}">
                <p14:modId xmlns:p14="http://schemas.microsoft.com/office/powerpoint/2010/main" val="3984283123"/>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25359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303016" y="1158454"/>
            <a:ext cx="8424936" cy="507549"/>
          </a:xfrm>
        </p:spPr>
        <p:txBody>
          <a:bodyPr>
            <a:normAutofit/>
          </a:bodyPr>
          <a:lstStyle/>
          <a:p>
            <a:pPr algn="just">
              <a:lnSpc>
                <a:spcPct val="107000"/>
              </a:lnSpc>
              <a:spcAft>
                <a:spcPts val="0"/>
              </a:spcAft>
            </a:pPr>
            <a:r>
              <a:rPr lang="en-US" dirty="0"/>
              <a:t>5. </a:t>
            </a:r>
            <a:r>
              <a:rPr lang="en-US" sz="1800" dirty="0">
                <a:latin typeface="Arial"/>
                <a:cs typeface="Times New Roman"/>
              </a:rPr>
              <a:t>Initiatives </a:t>
            </a:r>
            <a:r>
              <a:rPr lang="en-US" sz="1800" dirty="0" err="1">
                <a:latin typeface="Arial"/>
                <a:cs typeface="Times New Roman"/>
              </a:rPr>
              <a:t>visant</a:t>
            </a:r>
            <a:r>
              <a:rPr lang="en-US" sz="1800" dirty="0">
                <a:latin typeface="Arial"/>
                <a:cs typeface="Times New Roman"/>
              </a:rPr>
              <a:t> à booster </a:t>
            </a:r>
            <a:r>
              <a:rPr lang="en-US" sz="1800" dirty="0" err="1">
                <a:latin typeface="Arial"/>
                <a:cs typeface="Times New Roman"/>
              </a:rPr>
              <a:t>l’emploi</a:t>
            </a:r>
            <a:r>
              <a:rPr lang="en-US" sz="1800" dirty="0">
                <a:latin typeface="Arial"/>
                <a:cs typeface="Times New Roman"/>
              </a:rPr>
              <a:t> des </a:t>
            </a:r>
            <a:r>
              <a:rPr lang="en-US" sz="1800" dirty="0" err="1">
                <a:latin typeface="Arial"/>
                <a:cs typeface="Times New Roman"/>
              </a:rPr>
              <a:t>jeunes</a:t>
            </a:r>
            <a:r>
              <a:rPr lang="en-US" sz="1800" dirty="0">
                <a:latin typeface="Arial"/>
                <a:cs typeface="Times New Roman"/>
              </a:rPr>
              <a:t> </a:t>
            </a:r>
            <a:r>
              <a:rPr lang="en-US" sz="1800" dirty="0" err="1">
                <a:latin typeface="Arial"/>
                <a:cs typeface="Times New Roman"/>
              </a:rPr>
              <a:t>dans</a:t>
            </a:r>
            <a:r>
              <a:rPr lang="en-US" sz="1800" dirty="0">
                <a:latin typeface="Arial"/>
                <a:cs typeface="Times New Roman"/>
              </a:rPr>
              <a:t> les pays ACP (suite)</a:t>
            </a:r>
            <a:endParaRPr lang="en-GB" sz="1600" dirty="0">
              <a:ea typeface="Times New Roman"/>
              <a:cs typeface="Times New Roman"/>
            </a:endParaRPr>
          </a:p>
          <a:p>
            <a:endParaRPr lang="fr-FR" dirty="0"/>
          </a:p>
        </p:txBody>
      </p:sp>
      <p:graphicFrame>
        <p:nvGraphicFramePr>
          <p:cNvPr id="8" name="Tableau 7"/>
          <p:cNvGraphicFramePr/>
          <p:nvPr>
            <p:extLst>
              <p:ext uri="{D42A27DB-BD31-4B8C-83A1-F6EECF244321}">
                <p14:modId xmlns:p14="http://schemas.microsoft.com/office/powerpoint/2010/main" val="4225866657"/>
              </p:ext>
            </p:extLst>
          </p:nvPr>
        </p:nvGraphicFramePr>
        <p:xfrm>
          <a:off x="146538" y="1700808"/>
          <a:ext cx="8877789" cy="4701403"/>
        </p:xfrm>
        <a:graphic>
          <a:graphicData uri="http://schemas.openxmlformats.org/drawingml/2006/table">
            <a:tbl>
              <a:tblPr firstRow="1" firstCol="1" bandRow="1">
                <a:tableStyleId>{5C22544A-7EE6-4342-B048-85BDC9FD1C3A}</a:tableStyleId>
              </a:tblPr>
              <a:tblGrid>
                <a:gridCol w="2628440">
                  <a:extLst>
                    <a:ext uri="{9D8B030D-6E8A-4147-A177-3AD203B41FA5}">
                      <a16:colId xmlns:a16="http://schemas.microsoft.com/office/drawing/2014/main" val="439655944"/>
                    </a:ext>
                  </a:extLst>
                </a:gridCol>
                <a:gridCol w="6249349">
                  <a:extLst>
                    <a:ext uri="{9D8B030D-6E8A-4147-A177-3AD203B41FA5}">
                      <a16:colId xmlns:a16="http://schemas.microsoft.com/office/drawing/2014/main" val="3406692325"/>
                    </a:ext>
                  </a:extLst>
                </a:gridCol>
              </a:tblGrid>
              <a:tr h="990717">
                <a:tc>
                  <a:txBody>
                    <a:bodyPr/>
                    <a:lstStyle/>
                    <a:p>
                      <a:pPr algn="just">
                        <a:lnSpc>
                          <a:spcPct val="107000"/>
                        </a:lnSpc>
                        <a:spcAft>
                          <a:spcPts val="0"/>
                        </a:spcAft>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Financement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des MPMES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Octroi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des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garanties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742950" lvl="1" indent="-285750" algn="just">
                        <a:lnSpc>
                          <a:spcPct val="115000"/>
                        </a:lnSpc>
                        <a:spcAft>
                          <a:spcPts val="0"/>
                        </a:spcAft>
                        <a:buFont typeface="Arial"/>
                        <a:buChar char="-"/>
                      </a:pPr>
                      <a:r>
                        <a:rPr lang="en-US" sz="1800" dirty="0" err="1">
                          <a:latin typeface="Arial"/>
                          <a:ea typeface="Calibri"/>
                          <a:cs typeface="Times New Roman"/>
                        </a:rPr>
                        <a:t>Projet</a:t>
                      </a:r>
                      <a:r>
                        <a:rPr lang="en-US" sz="1800" baseline="0" dirty="0">
                          <a:latin typeface="Arial"/>
                          <a:ea typeface="Calibri"/>
                          <a:cs typeface="Times New Roman"/>
                        </a:rPr>
                        <a:t> en </a:t>
                      </a:r>
                      <a:r>
                        <a:rPr lang="en-US" sz="1800" baseline="0" dirty="0" err="1">
                          <a:latin typeface="Arial"/>
                          <a:ea typeface="Calibri"/>
                          <a:cs typeface="Times New Roman"/>
                        </a:rPr>
                        <a:t>cours</a:t>
                      </a:r>
                      <a:r>
                        <a:rPr lang="en-US" sz="1800" baseline="0" dirty="0">
                          <a:latin typeface="Arial"/>
                          <a:ea typeface="Calibri"/>
                          <a:cs typeface="Times New Roman"/>
                        </a:rPr>
                        <a:t>: EURIZ (</a:t>
                      </a:r>
                      <a:r>
                        <a:rPr lang="en-US" sz="1800" baseline="0" dirty="0" err="1">
                          <a:latin typeface="Arial"/>
                          <a:ea typeface="Calibri"/>
                          <a:cs typeface="Times New Roman"/>
                        </a:rPr>
                        <a:t>AfD</a:t>
                      </a:r>
                      <a:r>
                        <a:rPr lang="en-US" sz="1800" baseline="0" dirty="0">
                          <a:latin typeface="Arial"/>
                          <a:ea typeface="Calibri"/>
                          <a:cs typeface="Times New Roman"/>
                        </a:rPr>
                        <a:t> &amp; SIDA) </a:t>
                      </a:r>
                      <a:endParaRPr lang="en-US" sz="1800" dirty="0">
                        <a:latin typeface="Arial"/>
                        <a:ea typeface="Calibri"/>
                        <a:cs typeface="Times New Roman"/>
                      </a:endParaRPr>
                    </a:p>
                  </a:txBody>
                  <a:tcPr marL="68580" marR="68580" marT="0" marB="0"/>
                </a:tc>
                <a:extLst>
                  <a:ext uri="{0D108BD9-81ED-4DB2-BD59-A6C34878D82A}">
                    <a16:rowId xmlns:a16="http://schemas.microsoft.com/office/drawing/2014/main" val="2395809511"/>
                  </a:ext>
                </a:extLst>
              </a:tr>
              <a:tr h="3689803">
                <a:tc>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Faciliter l’accès aux crédits bancaires, en monnaie locale ou en devises pour les TPME</a:t>
                      </a:r>
                      <a:endParaRPr lang="en-GB" sz="18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Garanties pour les TPME : ce qui leur permet d’améliorer l’accès des communautés aux services essentiels, et contribuer à la réduction de la pauvreté grâce à la création de richesses et d’emplois.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mn-lt"/>
                        <a:ea typeface="+mn-ea"/>
                        <a:cs typeface="+mn-cs"/>
                      </a:endParaRPr>
                    </a:p>
                    <a:p>
                      <a:endParaRPr lang="fr-FR" sz="800" kern="1200" dirty="0">
                        <a:solidFill>
                          <a:schemeClr val="dk1"/>
                        </a:solidFill>
                        <a:latin typeface="+mn-lt"/>
                        <a:ea typeface="+mn-ea"/>
                        <a:cs typeface="+mn-cs"/>
                      </a:endParaRPr>
                    </a:p>
                    <a:p>
                      <a:r>
                        <a:rPr lang="fr-FR" sz="1800" kern="1200" dirty="0">
                          <a:solidFill>
                            <a:schemeClr val="dk1"/>
                          </a:solidFill>
                          <a:latin typeface="+mn-lt"/>
                          <a:ea typeface="+mn-ea"/>
                          <a:cs typeface="+mn-cs"/>
                        </a:rPr>
                        <a:t>- Emission par AFD &amp; SIDA de 181 MEUR de garanties aux institutions financières partenaires (IFP)(2018-2022) </a:t>
                      </a:r>
                    </a:p>
                    <a:p>
                      <a:r>
                        <a:rPr lang="fr-FR"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p>
                      <a:pPr marL="742950" lvl="1" indent="-285750" algn="just">
                        <a:lnSpc>
                          <a:spcPct val="115000"/>
                        </a:lnSpc>
                        <a:spcAft>
                          <a:spcPts val="0"/>
                        </a:spcAft>
                        <a:buFont typeface="Arial"/>
                        <a:buNone/>
                      </a:pPr>
                      <a:endParaRPr lang="fr-FR" dirty="0"/>
                    </a:p>
                  </a:txBody>
                  <a:tcPr marL="68580" marR="68580" marT="0" marB="0"/>
                </a:tc>
                <a:extLst>
                  <a:ext uri="{0D108BD9-81ED-4DB2-BD59-A6C34878D82A}">
                    <a16:rowId xmlns:a16="http://schemas.microsoft.com/office/drawing/2014/main" val="4037777613"/>
                  </a:ext>
                </a:extLst>
              </a:tr>
            </a:tbl>
          </a:graphicData>
        </a:graphic>
      </p:graphicFrame>
      <p:graphicFrame>
        <p:nvGraphicFramePr>
          <p:cNvPr id="3" name="Tableau 2"/>
          <p:cNvGraphicFramePr/>
          <p:nvPr>
            <p:extLst>
              <p:ext uri="{D42A27DB-BD31-4B8C-83A1-F6EECF244321}">
                <p14:modId xmlns:p14="http://schemas.microsoft.com/office/powerpoint/2010/main" val="3984283123"/>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25359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 y="1071562"/>
            <a:ext cx="9238316" cy="629245"/>
          </a:xfrm>
        </p:spPr>
        <p:txBody>
          <a:bodyPr>
            <a:noAutofit/>
          </a:bodyPr>
          <a:lstStyle/>
          <a:p>
            <a:pPr algn="just">
              <a:lnSpc>
                <a:spcPct val="107000"/>
              </a:lnSpc>
            </a:pPr>
            <a:r>
              <a:rPr lang="en-US" sz="2000" dirty="0"/>
              <a:t>5. </a:t>
            </a:r>
            <a:r>
              <a:rPr lang="en-US" sz="2000" dirty="0">
                <a:latin typeface="Arial"/>
                <a:cs typeface="Times New Roman"/>
              </a:rPr>
              <a:t>Initiatives </a:t>
            </a:r>
            <a:r>
              <a:rPr lang="en-US" sz="2000" dirty="0" err="1">
                <a:latin typeface="Arial"/>
                <a:cs typeface="Times New Roman"/>
              </a:rPr>
              <a:t>visant</a:t>
            </a:r>
            <a:r>
              <a:rPr lang="en-US" sz="2000" dirty="0">
                <a:latin typeface="Arial"/>
                <a:cs typeface="Times New Roman"/>
              </a:rPr>
              <a:t> à booster </a:t>
            </a:r>
            <a:r>
              <a:rPr lang="en-US" sz="2000" dirty="0" err="1">
                <a:latin typeface="Arial"/>
                <a:cs typeface="Times New Roman"/>
              </a:rPr>
              <a:t>l’emploi</a:t>
            </a:r>
            <a:r>
              <a:rPr lang="en-US" sz="2000" dirty="0">
                <a:latin typeface="Arial"/>
                <a:cs typeface="Times New Roman"/>
              </a:rPr>
              <a:t> des </a:t>
            </a:r>
            <a:r>
              <a:rPr lang="en-US" sz="2000" dirty="0" err="1">
                <a:latin typeface="Arial"/>
                <a:cs typeface="Times New Roman"/>
              </a:rPr>
              <a:t>jeunes</a:t>
            </a:r>
            <a:r>
              <a:rPr lang="en-US" sz="2000" dirty="0">
                <a:latin typeface="Arial"/>
                <a:cs typeface="Times New Roman"/>
              </a:rPr>
              <a:t> </a:t>
            </a:r>
            <a:r>
              <a:rPr lang="en-US" sz="2000" dirty="0" err="1">
                <a:latin typeface="Arial"/>
                <a:cs typeface="Times New Roman"/>
              </a:rPr>
              <a:t>dans</a:t>
            </a:r>
            <a:r>
              <a:rPr lang="en-US" sz="2000" dirty="0">
                <a:latin typeface="Arial"/>
                <a:cs typeface="Times New Roman"/>
              </a:rPr>
              <a:t> les pays ACP (suite): </a:t>
            </a:r>
            <a:r>
              <a:rPr lang="en-US" sz="2000" i="1" dirty="0">
                <a:solidFill>
                  <a:schemeClr val="tx2">
                    <a:lumMod val="75000"/>
                  </a:schemeClr>
                </a:solidFill>
                <a:latin typeface="Arial"/>
                <a:cs typeface="Times New Roman"/>
              </a:rPr>
              <a:t>“Boost Africa” (</a:t>
            </a:r>
            <a:r>
              <a:rPr lang="en-US" sz="2000" i="1" dirty="0" err="1">
                <a:solidFill>
                  <a:schemeClr val="tx2">
                    <a:lumMod val="75000"/>
                  </a:schemeClr>
                </a:solidFill>
                <a:latin typeface="Arial"/>
                <a:cs typeface="Times New Roman"/>
              </a:rPr>
              <a:t>AfDB</a:t>
            </a:r>
            <a:r>
              <a:rPr lang="en-US" sz="2000" i="1" dirty="0">
                <a:solidFill>
                  <a:schemeClr val="tx2">
                    <a:lumMod val="75000"/>
                  </a:schemeClr>
                </a:solidFill>
                <a:latin typeface="Arial"/>
                <a:cs typeface="Times New Roman"/>
              </a:rPr>
              <a:t>/BEI/CE/</a:t>
            </a:r>
            <a:r>
              <a:rPr lang="en-US" sz="2000" i="1" dirty="0">
                <a:solidFill>
                  <a:srgbClr val="FF0000"/>
                </a:solidFill>
                <a:latin typeface="Arial"/>
                <a:cs typeface="Times New Roman"/>
              </a:rPr>
              <a:t>ACP</a:t>
            </a:r>
            <a:r>
              <a:rPr lang="en-US" sz="2000" i="1" dirty="0">
                <a:solidFill>
                  <a:schemeClr val="tx2">
                    <a:lumMod val="75000"/>
                  </a:schemeClr>
                </a:solidFill>
                <a:latin typeface="Arial"/>
                <a:cs typeface="Times New Roman"/>
              </a:rPr>
              <a:t>)</a:t>
            </a:r>
            <a:endParaRPr lang="en-GB" sz="1800" i="1" dirty="0">
              <a:solidFill>
                <a:schemeClr val="tx2">
                  <a:lumMod val="75000"/>
                </a:schemeClr>
              </a:solidFill>
              <a:ea typeface="Times New Roman"/>
              <a:cs typeface="Times New Roman"/>
            </a:endParaRPr>
          </a:p>
          <a:p>
            <a:pPr algn="just">
              <a:lnSpc>
                <a:spcPct val="107000"/>
              </a:lnSpc>
              <a:spcAft>
                <a:spcPts val="0"/>
              </a:spcAft>
            </a:pPr>
            <a:endParaRPr lang="fr-FR" sz="2000" dirty="0"/>
          </a:p>
        </p:txBody>
      </p:sp>
      <p:sp>
        <p:nvSpPr>
          <p:cNvPr id="3" name="Espace réservé du texte 2"/>
          <p:cNvSpPr>
            <a:spLocks noGrp="1"/>
          </p:cNvSpPr>
          <p:nvPr>
            <p:ph type="body" sz="quarter" idx="11"/>
          </p:nvPr>
        </p:nvSpPr>
        <p:spPr>
          <a:xfrm>
            <a:off x="323528" y="1700808"/>
            <a:ext cx="8914789" cy="4490442"/>
          </a:xfrm>
        </p:spPr>
        <p:txBody>
          <a:bodyPr/>
          <a:lstStyle/>
          <a:p>
            <a:pPr marL="342900" lvl="0" indent="-342900" algn="just">
              <a:buFont typeface="Arial" panose="020B0604020202020204" pitchFamily="34" charset="0"/>
              <a:buChar char="•"/>
            </a:pPr>
            <a:endParaRPr lang="en-US" sz="2400" b="0" dirty="0"/>
          </a:p>
          <a:p>
            <a:endParaRPr lang="fr-FR" dirty="0"/>
          </a:p>
        </p:txBody>
      </p:sp>
      <p:graphicFrame>
        <p:nvGraphicFramePr>
          <p:cNvPr id="5" name="Tableau 4"/>
          <p:cNvGraphicFramePr/>
          <p:nvPr>
            <p:extLst>
              <p:ext uri="{D42A27DB-BD31-4B8C-83A1-F6EECF244321}">
                <p14:modId xmlns:p14="http://schemas.microsoft.com/office/powerpoint/2010/main" val="367248096"/>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Sources: BAD/BEI</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graphicFrame>
        <p:nvGraphicFramePr>
          <p:cNvPr id="4" name="Diagram 4"/>
          <p:cNvGraphicFramePr/>
          <p:nvPr>
            <p:extLst>
              <p:ext uri="{D42A27DB-BD31-4B8C-83A1-F6EECF244321}">
                <p14:modId xmlns:p14="http://schemas.microsoft.com/office/powerpoint/2010/main" val="3449301537"/>
              </p:ext>
            </p:extLst>
          </p:nvPr>
        </p:nvGraphicFramePr>
        <p:xfrm>
          <a:off x="4597872" y="2473847"/>
          <a:ext cx="4427067" cy="290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166687" y="5428828"/>
            <a:ext cx="8858252" cy="923330"/>
          </a:xfrm>
          <a:prstGeom prst="rect">
            <a:avLst/>
          </a:prstGeom>
          <a:solidFill>
            <a:schemeClr val="accent3">
              <a:lumMod val="40000"/>
              <a:lumOff val="60000"/>
            </a:schemeClr>
          </a:solidFill>
        </p:spPr>
        <p:txBody>
          <a:bodyPr wrap="square">
            <a:spAutoFit/>
          </a:bodyPr>
          <a:lstStyle/>
          <a:p>
            <a:pPr algn="just">
              <a:spcAft>
                <a:spcPts val="0"/>
              </a:spcAft>
            </a:pPr>
            <a:r>
              <a:rPr lang="en-US" sz="1800" b="1" u="sng" dirty="0">
                <a:effectLst/>
                <a:latin typeface="Arial" panose="020B0604020202020204" pitchFamily="34" charset="0"/>
                <a:ea typeface="Times New Roman" panose="02020603050405020304" pitchFamily="18" charset="0"/>
              </a:rPr>
              <a:t>Impact </a:t>
            </a:r>
            <a:r>
              <a:rPr lang="en-US" sz="1800" b="1" u="sng" dirty="0" err="1">
                <a:effectLst/>
                <a:latin typeface="Arial" panose="020B0604020202020204" pitchFamily="34" charset="0"/>
                <a:ea typeface="Times New Roman" panose="02020603050405020304" pitchFamily="18" charset="0"/>
              </a:rPr>
              <a:t>en</a:t>
            </a:r>
            <a:r>
              <a:rPr lang="en-US" sz="1800" b="1" u="sng" dirty="0">
                <a:effectLst/>
                <a:latin typeface="Arial" panose="020B0604020202020204" pitchFamily="34" charset="0"/>
                <a:ea typeface="Times New Roman" panose="02020603050405020304" pitchFamily="18" charset="0"/>
              </a:rPr>
              <a:t> </a:t>
            </a:r>
            <a:r>
              <a:rPr lang="en-US" sz="1800" b="1" u="sng" dirty="0" err="1">
                <a:effectLst/>
                <a:latin typeface="Arial" panose="020B0604020202020204" pitchFamily="34" charset="0"/>
                <a:ea typeface="Times New Roman" panose="02020603050405020304" pitchFamily="18" charset="0"/>
              </a:rPr>
              <a:t>termes</a:t>
            </a:r>
            <a:r>
              <a:rPr lang="en-US" sz="1800" b="1" u="sng" dirty="0">
                <a:effectLst/>
                <a:latin typeface="Arial" panose="020B0604020202020204" pitchFamily="34" charset="0"/>
                <a:ea typeface="Times New Roman" panose="02020603050405020304" pitchFamily="18" charset="0"/>
              </a:rPr>
              <a:t> de </a:t>
            </a:r>
            <a:r>
              <a:rPr lang="en-US" sz="1800" b="1" u="sng" dirty="0" err="1">
                <a:effectLst/>
                <a:latin typeface="Arial" panose="020B0604020202020204" pitchFamily="34" charset="0"/>
                <a:ea typeface="Times New Roman" panose="02020603050405020304" pitchFamily="18" charset="0"/>
              </a:rPr>
              <a:t>développement</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Prog</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d’investissement</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d’env</a:t>
            </a:r>
            <a:r>
              <a:rPr lang="en-US" sz="1800" b="1" dirty="0">
                <a:effectLst/>
                <a:latin typeface="Arial" panose="020B0604020202020204" pitchFamily="34" charset="0"/>
                <a:ea typeface="Times New Roman" panose="02020603050405020304" pitchFamily="18" charset="0"/>
              </a:rPr>
              <a:t> EUR 300 Mio pour lever EUR 1 Mia </a:t>
            </a:r>
            <a:r>
              <a:rPr lang="en-US" sz="1800" b="1" dirty="0" err="1">
                <a:effectLst/>
                <a:latin typeface="Arial" panose="020B0604020202020204" pitchFamily="34" charset="0"/>
                <a:ea typeface="Times New Roman" panose="02020603050405020304" pitchFamily="18" charset="0"/>
              </a:rPr>
              <a:t>supplémentaires</a:t>
            </a:r>
            <a:r>
              <a:rPr lang="en-US" sz="1800" b="1" dirty="0">
                <a:effectLst/>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soutenir</a:t>
            </a:r>
            <a:r>
              <a:rPr lang="en-US"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3000 </a:t>
            </a:r>
            <a:r>
              <a:rPr lang="en-US" sz="1800" dirty="0">
                <a:effectLst/>
                <a:latin typeface="Arial" panose="020B0604020202020204" pitchFamily="34" charset="0"/>
                <a:ea typeface="Times New Roman" panose="02020603050405020304" pitchFamily="18" charset="0"/>
              </a:rPr>
              <a:t>PMEs;</a:t>
            </a:r>
            <a:r>
              <a:rPr lang="en-GB"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créer</a:t>
            </a:r>
            <a:r>
              <a:rPr lang="en-US"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70</a:t>
            </a:r>
            <a:r>
              <a:rPr lang="en-US" sz="1800" dirty="0">
                <a:effectLst/>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000 </a:t>
            </a:r>
            <a:r>
              <a:rPr lang="en-US" sz="1800" dirty="0" err="1">
                <a:effectLst/>
                <a:latin typeface="Arial" panose="020B0604020202020204" pitchFamily="34" charset="0"/>
                <a:ea typeface="Times New Roman" panose="02020603050405020304" pitchFamily="18" charset="0"/>
              </a:rPr>
              <a:t>emplois</a:t>
            </a:r>
            <a:r>
              <a:rPr lang="en-US"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direct</a:t>
            </a:r>
            <a:r>
              <a:rPr lang="en-US" sz="1800" dirty="0">
                <a:effectLst/>
                <a:latin typeface="Arial" panose="020B0604020202020204" pitchFamily="34" charset="0"/>
                <a:ea typeface="Times New Roman" panose="02020603050405020304" pitchFamily="18" charset="0"/>
              </a:rPr>
              <a:t>s</a:t>
            </a:r>
            <a:r>
              <a:rPr lang="en-GB" sz="180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et </a:t>
            </a:r>
            <a:r>
              <a:rPr lang="en-GB" sz="1800" dirty="0" err="1">
                <a:effectLst/>
                <a:latin typeface="Arial" panose="020B0604020202020204" pitchFamily="34" charset="0"/>
                <a:ea typeface="Times New Roman" panose="02020603050405020304" pitchFamily="18" charset="0"/>
              </a:rPr>
              <a:t>indirects</a:t>
            </a:r>
            <a:r>
              <a:rPr lang="en-GB" sz="1800" dirty="0">
                <a:effectLst/>
                <a:latin typeface="Arial" panose="020B060402020202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p:txBody>
      </p:sp>
      <p:sp>
        <p:nvSpPr>
          <p:cNvPr id="10" name="Ellipse 9"/>
          <p:cNvSpPr/>
          <p:nvPr/>
        </p:nvSpPr>
        <p:spPr>
          <a:xfrm>
            <a:off x="6515406" y="3371802"/>
            <a:ext cx="591997" cy="46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53"/>
          <p:cNvPicPr/>
          <p:nvPr/>
        </p:nvPicPr>
        <p:blipFill>
          <a:blip r:embed="rId7" cstate="print">
            <a:extLst>
              <a:ext uri="{28A0092B-C50C-407E-A947-70E740481C1C}">
                <a14:useLocalDpi xmlns:a14="http://schemas.microsoft.com/office/drawing/2010/main" val="0"/>
              </a:ext>
            </a:extLst>
          </a:blip>
          <a:stretch>
            <a:fillRect/>
          </a:stretch>
        </p:blipFill>
        <p:spPr>
          <a:xfrm>
            <a:off x="323528" y="2473848"/>
            <a:ext cx="4117503" cy="2907777"/>
          </a:xfrm>
          <a:prstGeom prst="rect">
            <a:avLst/>
          </a:prstGeom>
          <a:ln>
            <a:solidFill>
              <a:schemeClr val="tx1"/>
            </a:solidFill>
          </a:ln>
        </p:spPr>
      </p:pic>
      <p:sp>
        <p:nvSpPr>
          <p:cNvPr id="16" name="ZoneTexte 15"/>
          <p:cNvSpPr txBox="1"/>
          <p:nvPr/>
        </p:nvSpPr>
        <p:spPr>
          <a:xfrm>
            <a:off x="166687" y="1771532"/>
            <a:ext cx="8858252" cy="584775"/>
          </a:xfrm>
          <a:prstGeom prst="rect">
            <a:avLst/>
          </a:prstGeom>
          <a:solidFill>
            <a:schemeClr val="accent5">
              <a:lumMod val="40000"/>
              <a:lumOff val="60000"/>
            </a:schemeClr>
          </a:solidFill>
        </p:spPr>
        <p:txBody>
          <a:bodyPr wrap="square">
            <a:spAutoFit/>
          </a:bodyPr>
          <a:lstStyle/>
          <a:p>
            <a:pPr algn="ctr"/>
            <a:r>
              <a:rPr lang="en-US" sz="1600" b="1" dirty="0" err="1"/>
              <a:t>Approche</a:t>
            </a:r>
            <a:r>
              <a:rPr lang="en-US" sz="1600" b="1" dirty="0"/>
              <a:t> </a:t>
            </a:r>
            <a:r>
              <a:rPr lang="en-US" sz="1600" b="1" dirty="0" err="1"/>
              <a:t>intégrée</a:t>
            </a:r>
            <a:r>
              <a:rPr lang="en-US" sz="1600" b="1" dirty="0"/>
              <a:t> </a:t>
            </a:r>
            <a:r>
              <a:rPr lang="en-US" sz="1600" b="1" dirty="0" err="1"/>
              <a:t>panafricaine</a:t>
            </a:r>
            <a:r>
              <a:rPr lang="en-US" sz="1600" b="1" dirty="0"/>
              <a:t> de </a:t>
            </a:r>
            <a:r>
              <a:rPr lang="en-US" sz="1600" b="1" dirty="0" err="1"/>
              <a:t>soutien</a:t>
            </a:r>
            <a:r>
              <a:rPr lang="en-US" sz="1600" b="1" dirty="0"/>
              <a:t> à </a:t>
            </a:r>
            <a:r>
              <a:rPr lang="fr-FR" sz="1600" b="1" dirty="0"/>
              <a:t>la création et </a:t>
            </a:r>
            <a:r>
              <a:rPr lang="en-US" sz="1600" b="1" dirty="0"/>
              <a:t>à </a:t>
            </a:r>
            <a:r>
              <a:rPr lang="fr-FR" sz="1600" b="1" dirty="0"/>
              <a:t>la croissance de</a:t>
            </a:r>
            <a:r>
              <a:rPr lang="en-US" sz="1600" b="1" dirty="0"/>
              <a:t>s</a:t>
            </a:r>
            <a:r>
              <a:rPr lang="fr-FR" sz="1600" b="1" dirty="0"/>
              <a:t> </a:t>
            </a:r>
            <a:r>
              <a:rPr lang="en-US" sz="1600" b="1" dirty="0" err="1"/>
              <a:t>entreprises</a:t>
            </a:r>
            <a:r>
              <a:rPr lang="en-US" sz="1600" b="1" dirty="0"/>
              <a:t> </a:t>
            </a:r>
            <a:r>
              <a:rPr lang="en-US" sz="1600" b="1" dirty="0" err="1"/>
              <a:t>en</a:t>
            </a:r>
            <a:r>
              <a:rPr lang="en-US" sz="1600" b="1" dirty="0"/>
              <a:t> </a:t>
            </a:r>
            <a:r>
              <a:rPr lang="fr-FR" sz="1600" b="1" dirty="0"/>
              <a:t>démarrage</a:t>
            </a:r>
            <a:r>
              <a:rPr lang="en-US" sz="1600" b="1" dirty="0"/>
              <a:t> </a:t>
            </a:r>
            <a:r>
              <a:rPr lang="fr-FR" sz="1600" b="1" dirty="0"/>
              <a:t>(start-ups) et des PME novatrices </a:t>
            </a:r>
            <a:r>
              <a:rPr lang="en-US" sz="1600" b="1" dirty="0"/>
              <a:t>à</a:t>
            </a:r>
            <a:r>
              <a:rPr lang="fr-FR" sz="1600" b="1" dirty="0"/>
              <a:t> fort</a:t>
            </a:r>
            <a:r>
              <a:rPr lang="en-US" sz="1600" b="1" dirty="0"/>
              <a:t> potential de </a:t>
            </a:r>
            <a:r>
              <a:rPr lang="fr-FR" sz="1600" b="1" dirty="0"/>
              <a:t>croissance et de création d</a:t>
            </a:r>
            <a:r>
              <a:rPr lang="en-US" sz="1600" b="1" dirty="0"/>
              <a:t>’</a:t>
            </a:r>
            <a:r>
              <a:rPr lang="en-US" sz="1600" b="1" dirty="0" err="1"/>
              <a:t>emplois</a:t>
            </a:r>
            <a:r>
              <a:rPr lang="fr-FR" sz="1600" b="1" dirty="0"/>
              <a:t>.</a:t>
            </a:r>
          </a:p>
        </p:txBody>
      </p:sp>
    </p:spTree>
    <p:extLst>
      <p:ext uri="{BB962C8B-B14F-4D97-AF65-F5344CB8AC3E}">
        <p14:creationId xmlns:p14="http://schemas.microsoft.com/office/powerpoint/2010/main" val="317415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 y="1071562"/>
            <a:ext cx="9238316" cy="629245"/>
          </a:xfrm>
        </p:spPr>
        <p:txBody>
          <a:bodyPr>
            <a:noAutofit/>
          </a:bodyPr>
          <a:lstStyle/>
          <a:p>
            <a:pPr algn="just">
              <a:lnSpc>
                <a:spcPct val="107000"/>
              </a:lnSpc>
            </a:pPr>
            <a:r>
              <a:rPr lang="en-US" sz="2000" dirty="0"/>
              <a:t>5. </a:t>
            </a:r>
            <a:r>
              <a:rPr lang="en-US" sz="2000" dirty="0">
                <a:latin typeface="Arial"/>
                <a:cs typeface="Times New Roman"/>
              </a:rPr>
              <a:t>Initiatives </a:t>
            </a:r>
            <a:r>
              <a:rPr lang="en-US" sz="2000" dirty="0" err="1">
                <a:latin typeface="Arial"/>
                <a:cs typeface="Times New Roman"/>
              </a:rPr>
              <a:t>visant</a:t>
            </a:r>
            <a:r>
              <a:rPr lang="en-US" sz="2000" dirty="0">
                <a:latin typeface="Arial"/>
                <a:cs typeface="Times New Roman"/>
              </a:rPr>
              <a:t> à booster </a:t>
            </a:r>
            <a:r>
              <a:rPr lang="en-US" sz="2000" dirty="0" err="1">
                <a:latin typeface="Arial"/>
                <a:cs typeface="Times New Roman"/>
              </a:rPr>
              <a:t>l’emploi</a:t>
            </a:r>
            <a:r>
              <a:rPr lang="en-US" sz="2000" dirty="0">
                <a:latin typeface="Arial"/>
                <a:cs typeface="Times New Roman"/>
              </a:rPr>
              <a:t> des </a:t>
            </a:r>
            <a:r>
              <a:rPr lang="en-US" sz="2000" dirty="0" err="1">
                <a:latin typeface="Arial"/>
                <a:cs typeface="Times New Roman"/>
              </a:rPr>
              <a:t>jeunes</a:t>
            </a:r>
            <a:r>
              <a:rPr lang="en-US" sz="2000" dirty="0">
                <a:latin typeface="Arial"/>
                <a:cs typeface="Times New Roman"/>
              </a:rPr>
              <a:t> </a:t>
            </a:r>
            <a:r>
              <a:rPr lang="en-US" sz="2000" dirty="0" err="1">
                <a:latin typeface="Arial"/>
                <a:cs typeface="Times New Roman"/>
              </a:rPr>
              <a:t>dans</a:t>
            </a:r>
            <a:r>
              <a:rPr lang="en-US" sz="2000" dirty="0">
                <a:latin typeface="Arial"/>
                <a:cs typeface="Times New Roman"/>
              </a:rPr>
              <a:t> les pays ACP (suite et fin): </a:t>
            </a:r>
            <a:r>
              <a:rPr lang="en-US" sz="2000" i="1" dirty="0">
                <a:solidFill>
                  <a:schemeClr val="tx2">
                    <a:lumMod val="75000"/>
                  </a:schemeClr>
                </a:solidFill>
                <a:latin typeface="Arial"/>
                <a:cs typeface="Times New Roman"/>
              </a:rPr>
              <a:t>“Boost Africa” </a:t>
            </a:r>
            <a:endParaRPr lang="en-GB" sz="1800" i="1" dirty="0">
              <a:solidFill>
                <a:schemeClr val="tx2">
                  <a:lumMod val="75000"/>
                </a:schemeClr>
              </a:solidFill>
              <a:ea typeface="Times New Roman"/>
              <a:cs typeface="Times New Roman"/>
            </a:endParaRPr>
          </a:p>
          <a:p>
            <a:pPr algn="just">
              <a:lnSpc>
                <a:spcPct val="107000"/>
              </a:lnSpc>
              <a:spcAft>
                <a:spcPts val="0"/>
              </a:spcAft>
            </a:pPr>
            <a:endParaRPr lang="fr-FR" sz="2000" dirty="0"/>
          </a:p>
        </p:txBody>
      </p:sp>
      <p:sp>
        <p:nvSpPr>
          <p:cNvPr id="3" name="Espace réservé du texte 2"/>
          <p:cNvSpPr>
            <a:spLocks noGrp="1"/>
          </p:cNvSpPr>
          <p:nvPr>
            <p:ph type="body" sz="quarter" idx="11"/>
          </p:nvPr>
        </p:nvSpPr>
        <p:spPr>
          <a:xfrm>
            <a:off x="323528" y="1700808"/>
            <a:ext cx="8914789" cy="4490442"/>
          </a:xfrm>
        </p:spPr>
        <p:txBody>
          <a:bodyPr/>
          <a:lstStyle/>
          <a:p>
            <a:pPr marL="342900" lvl="0" indent="-342900" algn="just">
              <a:buFont typeface="Arial" panose="020B0604020202020204" pitchFamily="34" charset="0"/>
              <a:buChar char="•"/>
            </a:pPr>
            <a:endParaRPr lang="en-US" sz="2400" b="0" dirty="0"/>
          </a:p>
          <a:p>
            <a:endParaRPr lang="fr-FR" dirty="0"/>
          </a:p>
        </p:txBody>
      </p:sp>
      <p:graphicFrame>
        <p:nvGraphicFramePr>
          <p:cNvPr id="5" name="Tableau 4"/>
          <p:cNvGraphicFramePr/>
          <p:nvPr>
            <p:extLst>
              <p:ext uri="{D42A27DB-BD31-4B8C-83A1-F6EECF244321}">
                <p14:modId xmlns:p14="http://schemas.microsoft.com/office/powerpoint/2010/main" val="367248096"/>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Sources: BAD/BEI</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graphicFrame>
        <p:nvGraphicFramePr>
          <p:cNvPr id="4" name="Diagram 4"/>
          <p:cNvGraphicFramePr/>
          <p:nvPr>
            <p:extLst>
              <p:ext uri="{D42A27DB-BD31-4B8C-83A1-F6EECF244321}">
                <p14:modId xmlns:p14="http://schemas.microsoft.com/office/powerpoint/2010/main" val="3449301537"/>
              </p:ext>
            </p:extLst>
          </p:nvPr>
        </p:nvGraphicFramePr>
        <p:xfrm>
          <a:off x="4597872" y="2473847"/>
          <a:ext cx="4427067" cy="290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0" y="5509199"/>
            <a:ext cx="9081475" cy="923330"/>
          </a:xfrm>
          <a:prstGeom prst="rect">
            <a:avLst/>
          </a:prstGeom>
          <a:solidFill>
            <a:schemeClr val="accent3">
              <a:lumMod val="40000"/>
              <a:lumOff val="60000"/>
            </a:schemeClr>
          </a:solidFill>
        </p:spPr>
        <p:txBody>
          <a:bodyPr wrap="square">
            <a:spAutoFit/>
          </a:bodyPr>
          <a:lstStyle/>
          <a:p>
            <a:pPr algn="just">
              <a:spcAft>
                <a:spcPts val="0"/>
              </a:spcAft>
            </a:pPr>
            <a:r>
              <a:rPr lang="en-US" sz="1800" b="1" dirty="0" err="1">
                <a:effectLst/>
                <a:latin typeface="Arial" panose="020B0604020202020204" pitchFamily="34" charset="0"/>
                <a:ea typeface="Times New Roman" panose="02020603050405020304" pitchFamily="18" charset="0"/>
              </a:rPr>
              <a:t>Compémentarité</a:t>
            </a:r>
            <a:r>
              <a:rPr lang="en-US" sz="1800" b="1" dirty="0">
                <a:effectLst/>
                <a:latin typeface="Arial" panose="020B0604020202020204" pitchFamily="34" charset="0"/>
                <a:ea typeface="Times New Roman" panose="02020603050405020304" pitchFamily="18" charset="0"/>
              </a:rPr>
              <a:t> et synergies pour le </a:t>
            </a:r>
            <a:r>
              <a:rPr lang="en-US" sz="1800" b="1" dirty="0" err="1">
                <a:effectLst/>
                <a:latin typeface="Arial" panose="020B0604020202020204" pitchFamily="34" charset="0"/>
                <a:ea typeface="Times New Roman" panose="02020603050405020304" pitchFamily="18" charset="0"/>
              </a:rPr>
              <a:t>développement</a:t>
            </a:r>
            <a:r>
              <a:rPr lang="en-US" sz="1800" b="1" dirty="0">
                <a:effectLst/>
                <a:latin typeface="Arial" panose="020B0604020202020204" pitchFamily="34" charset="0"/>
                <a:ea typeface="Times New Roman" panose="02020603050405020304" pitchFamily="18" charset="0"/>
              </a:rPr>
              <a:t> des </a:t>
            </a:r>
            <a:r>
              <a:rPr lang="en-US" sz="1800" b="1" dirty="0" err="1">
                <a:effectLst/>
                <a:latin typeface="Arial" panose="020B0604020202020204" pitchFamily="34" charset="0"/>
                <a:ea typeface="Times New Roman" panose="02020603050405020304" pitchFamily="18" charset="0"/>
              </a:rPr>
              <a:t>compétences</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dans</a:t>
            </a:r>
            <a:r>
              <a:rPr lang="en-US" sz="1800" b="1" dirty="0">
                <a:effectLst/>
                <a:latin typeface="Arial" panose="020B0604020202020204" pitchFamily="34" charset="0"/>
                <a:ea typeface="Times New Roman" panose="02020603050405020304" pitchFamily="18" charset="0"/>
              </a:rPr>
              <a:t> la perspective de </a:t>
            </a:r>
            <a:r>
              <a:rPr lang="en-US" sz="1800" b="1" dirty="0" err="1">
                <a:effectLst/>
                <a:latin typeface="Arial" panose="020B0604020202020204" pitchFamily="34" charset="0"/>
                <a:ea typeface="Times New Roman" panose="02020603050405020304" pitchFamily="18" charset="0"/>
              </a:rPr>
              <a:t>l’intégration</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régionale</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africaine</a:t>
            </a:r>
            <a:r>
              <a:rPr lang="en-US" sz="1800" b="1" dirty="0">
                <a:effectLst/>
                <a:latin typeface="Arial" panose="020B0604020202020204" pitchFamily="34" charset="0"/>
                <a:ea typeface="Times New Roman" panose="02020603050405020304" pitchFamily="18" charset="0"/>
              </a:rPr>
              <a:t>&gt;&gt; </a:t>
            </a:r>
            <a:r>
              <a:rPr lang="en-US" sz="1800" b="1" dirty="0">
                <a:solidFill>
                  <a:srgbClr val="00B050"/>
                </a:solidFill>
                <a:effectLst/>
                <a:latin typeface="Arial" panose="020B0604020202020204" pitchFamily="34" charset="0"/>
                <a:ea typeface="Times New Roman" panose="02020603050405020304" pitchFamily="18" charset="0"/>
              </a:rPr>
              <a:t>Jobs4Youths in Africa Trust Fund????</a:t>
            </a:r>
            <a:endParaRPr lang="fr-BE" sz="1800" dirty="0">
              <a:solidFill>
                <a:srgbClr val="00B050"/>
              </a:solidFill>
              <a:effectLst/>
              <a:latin typeface="Times New Roman" panose="02020603050405020304" pitchFamily="18" charset="0"/>
              <a:ea typeface="Times New Roman" panose="02020603050405020304" pitchFamily="18" charset="0"/>
            </a:endParaRPr>
          </a:p>
        </p:txBody>
      </p:sp>
      <p:sp>
        <p:nvSpPr>
          <p:cNvPr id="10" name="Ellipse 9"/>
          <p:cNvSpPr/>
          <p:nvPr/>
        </p:nvSpPr>
        <p:spPr>
          <a:xfrm>
            <a:off x="6515406" y="3371802"/>
            <a:ext cx="591997" cy="46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53"/>
          <p:cNvPicPr/>
          <p:nvPr/>
        </p:nvPicPr>
        <p:blipFill>
          <a:blip r:embed="rId7" cstate="print">
            <a:extLst>
              <a:ext uri="{28A0092B-C50C-407E-A947-70E740481C1C}">
                <a14:useLocalDpi xmlns:a14="http://schemas.microsoft.com/office/drawing/2010/main" val="0"/>
              </a:ext>
            </a:extLst>
          </a:blip>
          <a:stretch>
            <a:fillRect/>
          </a:stretch>
        </p:blipFill>
        <p:spPr>
          <a:xfrm>
            <a:off x="323528" y="2473848"/>
            <a:ext cx="4117503" cy="2907777"/>
          </a:xfrm>
          <a:prstGeom prst="rect">
            <a:avLst/>
          </a:prstGeom>
          <a:ln>
            <a:solidFill>
              <a:schemeClr val="tx1"/>
            </a:solidFill>
          </a:ln>
        </p:spPr>
      </p:pic>
      <p:sp>
        <p:nvSpPr>
          <p:cNvPr id="16" name="ZoneTexte 15"/>
          <p:cNvSpPr txBox="1"/>
          <p:nvPr/>
        </p:nvSpPr>
        <p:spPr>
          <a:xfrm>
            <a:off x="166687" y="1771532"/>
            <a:ext cx="8858252" cy="584775"/>
          </a:xfrm>
          <a:prstGeom prst="rect">
            <a:avLst/>
          </a:prstGeom>
          <a:solidFill>
            <a:schemeClr val="accent5">
              <a:lumMod val="40000"/>
              <a:lumOff val="60000"/>
            </a:schemeClr>
          </a:solidFill>
        </p:spPr>
        <p:txBody>
          <a:bodyPr wrap="square">
            <a:spAutoFit/>
          </a:bodyPr>
          <a:lstStyle/>
          <a:p>
            <a:r>
              <a:rPr lang="en-US" sz="1600" b="1" dirty="0" err="1"/>
              <a:t>Approche</a:t>
            </a:r>
            <a:r>
              <a:rPr lang="en-US" sz="1600" b="1" dirty="0"/>
              <a:t> </a:t>
            </a:r>
            <a:r>
              <a:rPr lang="en-US" sz="1600" b="1" dirty="0" err="1"/>
              <a:t>intégrée</a:t>
            </a:r>
            <a:r>
              <a:rPr lang="en-US" sz="1600" b="1" dirty="0"/>
              <a:t> </a:t>
            </a:r>
            <a:r>
              <a:rPr lang="en-US" sz="1600" b="1" dirty="0" err="1"/>
              <a:t>panafricaine</a:t>
            </a:r>
            <a:r>
              <a:rPr lang="en-US" sz="1600" b="1" dirty="0"/>
              <a:t> </a:t>
            </a:r>
            <a:r>
              <a:rPr lang="en-US" sz="1600" b="1" dirty="0" err="1"/>
              <a:t>intégrée</a:t>
            </a:r>
            <a:r>
              <a:rPr lang="en-US" sz="1600" b="1" dirty="0"/>
              <a:t> de </a:t>
            </a:r>
            <a:r>
              <a:rPr lang="en-US" sz="1600" b="1" dirty="0" err="1"/>
              <a:t>soutien</a:t>
            </a:r>
            <a:r>
              <a:rPr lang="en-US" sz="1600" b="1" dirty="0"/>
              <a:t> à </a:t>
            </a:r>
            <a:r>
              <a:rPr lang="fr-FR" sz="1600" b="1" dirty="0"/>
              <a:t>la création et </a:t>
            </a:r>
            <a:r>
              <a:rPr lang="en-US" sz="1600" b="1" dirty="0"/>
              <a:t>à </a:t>
            </a:r>
            <a:r>
              <a:rPr lang="fr-FR" sz="1600" b="1" dirty="0"/>
              <a:t>la croissance de</a:t>
            </a:r>
            <a:r>
              <a:rPr lang="en-US" sz="1600" b="1" dirty="0"/>
              <a:t>s</a:t>
            </a:r>
            <a:r>
              <a:rPr lang="fr-FR" sz="1600" b="1" dirty="0"/>
              <a:t> </a:t>
            </a:r>
            <a:r>
              <a:rPr lang="en-US" sz="1600" b="1" dirty="0" err="1"/>
              <a:t>entreprises</a:t>
            </a:r>
            <a:r>
              <a:rPr lang="en-US" sz="1600" b="1" dirty="0"/>
              <a:t> et la </a:t>
            </a:r>
            <a:r>
              <a:rPr lang="fr-FR" sz="1600" b="1" dirty="0"/>
              <a:t>création d</a:t>
            </a:r>
            <a:r>
              <a:rPr lang="en-US" sz="1600" b="1" dirty="0"/>
              <a:t>’</a:t>
            </a:r>
            <a:r>
              <a:rPr lang="en-US" sz="1600" b="1" dirty="0" err="1"/>
              <a:t>emplois</a:t>
            </a:r>
            <a:r>
              <a:rPr lang="fr-FR" sz="1600" b="1" dirty="0"/>
              <a:t>.</a:t>
            </a:r>
          </a:p>
        </p:txBody>
      </p:sp>
      <p:pic>
        <p:nvPicPr>
          <p:cNvPr id="8" name="Image 7"/>
          <p:cNvPicPr>
            <a:picLocks noChangeAspect="1"/>
          </p:cNvPicPr>
          <p:nvPr/>
        </p:nvPicPr>
        <p:blipFill>
          <a:blip r:embed="rId8"/>
          <a:stretch>
            <a:fillRect/>
          </a:stretch>
        </p:blipFill>
        <p:spPr>
          <a:xfrm>
            <a:off x="2981458" y="4853699"/>
            <a:ext cx="2643039" cy="511896"/>
          </a:xfrm>
          <a:prstGeom prst="rect">
            <a:avLst/>
          </a:prstGeom>
        </p:spPr>
      </p:pic>
      <p:pic>
        <p:nvPicPr>
          <p:cNvPr id="12" name="Image 11"/>
          <p:cNvPicPr>
            <a:picLocks noChangeAspect="1"/>
          </p:cNvPicPr>
          <p:nvPr/>
        </p:nvPicPr>
        <p:blipFill>
          <a:blip r:embed="rId9"/>
          <a:stretch>
            <a:fillRect/>
          </a:stretch>
        </p:blipFill>
        <p:spPr>
          <a:xfrm>
            <a:off x="3045755" y="2145390"/>
            <a:ext cx="2578742" cy="477699"/>
          </a:xfrm>
          <a:prstGeom prst="rect">
            <a:avLst/>
          </a:prstGeom>
        </p:spPr>
      </p:pic>
      <p:pic>
        <p:nvPicPr>
          <p:cNvPr id="15" name="Image 14"/>
          <p:cNvPicPr>
            <a:picLocks noChangeAspect="1"/>
          </p:cNvPicPr>
          <p:nvPr/>
        </p:nvPicPr>
        <p:blipFill>
          <a:blip r:embed="rId10"/>
          <a:stretch>
            <a:fillRect/>
          </a:stretch>
        </p:blipFill>
        <p:spPr>
          <a:xfrm>
            <a:off x="3655280" y="2855977"/>
            <a:ext cx="1458428" cy="980169"/>
          </a:xfrm>
          <a:prstGeom prst="rect">
            <a:avLst/>
          </a:prstGeom>
        </p:spPr>
      </p:pic>
      <p:pic>
        <p:nvPicPr>
          <p:cNvPr id="17" name="Image 16"/>
          <p:cNvPicPr>
            <a:picLocks noChangeAspect="1"/>
          </p:cNvPicPr>
          <p:nvPr/>
        </p:nvPicPr>
        <p:blipFill>
          <a:blip r:embed="rId11"/>
          <a:stretch>
            <a:fillRect/>
          </a:stretch>
        </p:blipFill>
        <p:spPr>
          <a:xfrm>
            <a:off x="3706336" y="3963721"/>
            <a:ext cx="1407372" cy="596374"/>
          </a:xfrm>
          <a:prstGeom prst="rect">
            <a:avLst/>
          </a:prstGeom>
        </p:spPr>
      </p:pic>
      <p:sp>
        <p:nvSpPr>
          <p:cNvPr id="18" name="Flèche : courbe vers la gauche 17"/>
          <p:cNvSpPr/>
          <p:nvPr/>
        </p:nvSpPr>
        <p:spPr>
          <a:xfrm>
            <a:off x="4871222" y="2866011"/>
            <a:ext cx="753275" cy="211507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9" name="Flèche : courbe vers la droite 18"/>
          <p:cNvSpPr/>
          <p:nvPr/>
        </p:nvSpPr>
        <p:spPr>
          <a:xfrm>
            <a:off x="3104634" y="2916693"/>
            <a:ext cx="1101291" cy="2013710"/>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84101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323528" y="1098220"/>
            <a:ext cx="8424936" cy="507549"/>
          </a:xfrm>
        </p:spPr>
        <p:txBody>
          <a:bodyPr>
            <a:noAutofit/>
          </a:bodyPr>
          <a:lstStyle/>
          <a:p>
            <a:pPr algn="just">
              <a:lnSpc>
                <a:spcPct val="107000"/>
              </a:lnSpc>
              <a:spcAft>
                <a:spcPts val="0"/>
              </a:spcAft>
            </a:pPr>
            <a:r>
              <a:rPr lang="en-US" sz="2000" dirty="0"/>
              <a:t>6. </a:t>
            </a:r>
            <a:r>
              <a:rPr lang="en-US" sz="2000" dirty="0" err="1"/>
              <a:t>Appuis</a:t>
            </a:r>
            <a:r>
              <a:rPr lang="en-US" sz="2000" dirty="0"/>
              <a:t> </a:t>
            </a:r>
            <a:r>
              <a:rPr lang="en-US" sz="2000" dirty="0" err="1"/>
              <a:t>complémentaires</a:t>
            </a:r>
            <a:r>
              <a:rPr lang="en-US" sz="2000" dirty="0"/>
              <a:t> des </a:t>
            </a:r>
            <a:r>
              <a:rPr lang="en-US" sz="2000" dirty="0" err="1"/>
              <a:t>financements</a:t>
            </a:r>
            <a:r>
              <a:rPr lang="en-US" sz="2000" dirty="0"/>
              <a:t> </a:t>
            </a:r>
            <a:r>
              <a:rPr lang="en-US" sz="2000" dirty="0" err="1"/>
              <a:t>régionaux</a:t>
            </a:r>
            <a:r>
              <a:rPr lang="en-US" sz="2000" dirty="0"/>
              <a:t> (Ex: </a:t>
            </a:r>
            <a:r>
              <a:rPr lang="en-US" sz="2000" dirty="0" err="1"/>
              <a:t>Afrique</a:t>
            </a:r>
            <a:r>
              <a:rPr lang="en-US" sz="2000" dirty="0"/>
              <a:t> </a:t>
            </a:r>
            <a:r>
              <a:rPr lang="en-US" sz="2000" dirty="0" err="1"/>
              <a:t>centrale</a:t>
            </a:r>
            <a:r>
              <a:rPr lang="en-US" sz="2000" dirty="0"/>
              <a:t>)</a:t>
            </a:r>
            <a:endParaRPr lang="fr-FR" sz="2000" dirty="0"/>
          </a:p>
        </p:txBody>
      </p:sp>
      <p:sp>
        <p:nvSpPr>
          <p:cNvPr id="3" name="Espace réservé du texte 2"/>
          <p:cNvSpPr>
            <a:spLocks noGrp="1"/>
          </p:cNvSpPr>
          <p:nvPr>
            <p:ph type="body" sz="quarter" idx="11"/>
          </p:nvPr>
        </p:nvSpPr>
        <p:spPr>
          <a:xfrm>
            <a:off x="323529" y="1605769"/>
            <a:ext cx="8640960" cy="4490442"/>
          </a:xfrm>
        </p:spPr>
        <p:txBody>
          <a:bodyPr/>
          <a:lstStyle/>
          <a:p>
            <a:pPr marL="180340" lvl="0" algn="just">
              <a:spcAft>
                <a:spcPts val="0"/>
              </a:spcAft>
            </a:pPr>
            <a:r>
              <a:rPr lang="fr-FR" sz="2000" i="1" u="sng"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Le PIR 11</a:t>
            </a:r>
            <a:r>
              <a:rPr lang="fr-FR" sz="2000" i="1" u="sng" baseline="3000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ème</a:t>
            </a:r>
            <a:r>
              <a:rPr lang="fr-FR" sz="2000" i="1" u="sng"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 FED Afrique centrale (CEMAC-CEEAC)</a:t>
            </a:r>
            <a:r>
              <a:rPr lang="fr-FR" sz="200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 </a:t>
            </a:r>
            <a:r>
              <a:rPr lang="fr-FR" sz="2000" b="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est structuré autour de quatre composantes pour un montant d’environ EUR 350 millions répartis ainsi qu’il suit : (i) Intégration politique et coopération en matière de Paix et sécurité (12% : EUR 42 millions); </a:t>
            </a:r>
            <a:r>
              <a:rPr lang="fr-FR" sz="200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(ii) </a:t>
            </a:r>
            <a:r>
              <a:rPr lang="fr-FR" sz="2000" i="1"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Intégration économique et commerciale (y compris les infrastructures) (61% : EUR 213,5 millions);</a:t>
            </a:r>
            <a:r>
              <a:rPr lang="fr-FR" sz="200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 </a:t>
            </a:r>
            <a:r>
              <a:rPr lang="fr-FR" sz="2000" b="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(iii) Gestion durables des ressources naturelles et biodiversité (26% : EUR 26 millions); (iv) Renforcement des capacités des ORDM et coopération technique (2% : EUR 7 millions) ;</a:t>
            </a:r>
          </a:p>
          <a:p>
            <a:pPr marL="180340" lvl="0" algn="just">
              <a:spcAft>
                <a:spcPts val="0"/>
              </a:spcAft>
            </a:pPr>
            <a:endParaRPr lang="fr-FR" sz="1000" dirty="0">
              <a:ea typeface="Times New Roman" panose="02020603050405020304" pitchFamily="18" charset="0"/>
            </a:endParaRPr>
          </a:p>
          <a:p>
            <a:pPr marL="180340" algn="just">
              <a:spcAft>
                <a:spcPts val="0"/>
              </a:spcAft>
            </a:pPr>
            <a:r>
              <a:rPr lang="fr-FR" sz="2000" b="1" i="1" u="sng"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Les appuis DSP de la CEEAC:</a:t>
            </a:r>
          </a:p>
          <a:p>
            <a:pPr marL="342900" lvl="0" indent="-342900" algn="just">
              <a:spcAft>
                <a:spcPts val="0"/>
              </a:spcAft>
              <a:buFont typeface="Helvetica" panose="020B0604020202020204" pitchFamily="34" charset="0"/>
              <a:buChar char="-"/>
            </a:pPr>
            <a:r>
              <a:rPr lang="fr-FR" sz="2000" i="1"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le ''PRADSP'‘/CEEAC : Programme régional d'appui au développement du Secteur privé</a:t>
            </a:r>
            <a:r>
              <a:rPr lang="fr-FR" sz="200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 (EUR 32.101.000) ;</a:t>
            </a:r>
            <a:endParaRPr lang="fr-FR" sz="2000" dirty="0">
              <a:ea typeface="Times New Roman" panose="02020603050405020304" pitchFamily="18" charset="0"/>
            </a:endParaRPr>
          </a:p>
          <a:p>
            <a:pPr marL="342900" lvl="0" indent="-342900" algn="just">
              <a:spcAft>
                <a:spcPts val="0"/>
              </a:spcAft>
              <a:buFont typeface="Helvetica" panose="020B0604020202020204" pitchFamily="34" charset="0"/>
              <a:buChar char="-"/>
            </a:pPr>
            <a:r>
              <a:rPr lang="fr-FR" sz="200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et </a:t>
            </a:r>
            <a:r>
              <a:rPr lang="fr-FR" sz="2000" u="sng"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le </a:t>
            </a:r>
            <a:r>
              <a:rPr lang="fr-FR" sz="2000" i="1" u="sng"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''PRACAAC'‘/CEEAC : Programme régional d'amélioration du climat des affaires en Afrique centrale</a:t>
            </a:r>
            <a:r>
              <a:rPr lang="fr-FR" sz="2000" u="sng"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 </a:t>
            </a:r>
            <a:r>
              <a:rPr lang="fr-FR" sz="2000" dirty="0">
                <a:solidFill>
                  <a:srgbClr val="000000"/>
                </a:solidFill>
                <a:latin typeface="Calibri" panose="020F0502020204030204" pitchFamily="34" charset="0"/>
                <a:ea typeface="Times New Roman" panose="02020603050405020304" pitchFamily="18" charset="0"/>
                <a:cs typeface="DokChampa" panose="020B0604020202020204" pitchFamily="34" charset="-34"/>
              </a:rPr>
              <a:t>(EUR 10.800.000).  </a:t>
            </a:r>
            <a:endParaRPr lang="fr-FR" sz="2000" dirty="0">
              <a:ea typeface="Times New Roman" panose="02020603050405020304" pitchFamily="18" charset="0"/>
            </a:endParaRPr>
          </a:p>
          <a:p>
            <a:pPr lvl="0" algn="just"/>
            <a:r>
              <a:rPr lang="fr-FR" sz="2400" dirty="0"/>
              <a:t>-&gt; Les régions ACP devraient servir de relais entre la plate-forme conjointe DSP et les pays ACP</a:t>
            </a:r>
          </a:p>
          <a:p>
            <a:endParaRPr lang="fr-FR" dirty="0"/>
          </a:p>
          <a:p>
            <a:endParaRPr lang="fr-FR" dirty="0"/>
          </a:p>
        </p:txBody>
      </p:sp>
      <p:graphicFrame>
        <p:nvGraphicFramePr>
          <p:cNvPr id="5" name="Tableau 4"/>
          <p:cNvGraphicFramePr/>
          <p:nvPr>
            <p:extLst>
              <p:ext uri="{D42A27DB-BD31-4B8C-83A1-F6EECF244321}">
                <p14:modId xmlns:p14="http://schemas.microsoft.com/office/powerpoint/2010/main" val="523139104"/>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152633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323850" y="1072456"/>
            <a:ext cx="8424936" cy="443087"/>
          </a:xfrm>
        </p:spPr>
        <p:txBody>
          <a:bodyPr>
            <a:noAutofit/>
          </a:bodyPr>
          <a:lstStyle/>
          <a:p>
            <a:pPr algn="ctr"/>
            <a:r>
              <a:rPr lang="fr-FR" sz="2800" dirty="0"/>
              <a:t>Pr</a:t>
            </a:r>
            <a:r>
              <a:rPr lang="en-US" sz="2800" dirty="0"/>
              <a:t>é</a:t>
            </a:r>
            <a:r>
              <a:rPr lang="fr-FR" sz="2800" dirty="0" err="1"/>
              <a:t>sentation</a:t>
            </a:r>
            <a:endParaRPr lang="fr-FR" sz="2800" dirty="0"/>
          </a:p>
        </p:txBody>
      </p:sp>
      <p:sp>
        <p:nvSpPr>
          <p:cNvPr id="3" name="Espace réservé du texte 2"/>
          <p:cNvSpPr>
            <a:spLocks noGrp="1"/>
          </p:cNvSpPr>
          <p:nvPr>
            <p:ph type="body" sz="quarter" idx="11"/>
          </p:nvPr>
        </p:nvSpPr>
        <p:spPr>
          <a:xfrm>
            <a:off x="323850" y="1619250"/>
            <a:ext cx="8820150" cy="4762078"/>
          </a:xfrm>
        </p:spPr>
        <p:txBody>
          <a:bodyPr>
            <a:normAutofit fontScale="85000" lnSpcReduction="20000"/>
          </a:bodyPr>
          <a:lstStyle/>
          <a:p>
            <a:r>
              <a:rPr lang="en-US" sz="2600" b="1" dirty="0"/>
              <a:t>Introduction </a:t>
            </a:r>
          </a:p>
          <a:p>
            <a:pPr marL="342900" indent="-342900">
              <a:buFont typeface="+mj-lt"/>
              <a:buAutoNum type="arabicPeriod"/>
            </a:pPr>
            <a:endParaRPr lang="en-US" sz="1000" b="1" dirty="0"/>
          </a:p>
          <a:p>
            <a:pPr marL="342900" indent="-342900">
              <a:buFont typeface="+mj-lt"/>
              <a:buAutoNum type="arabicPeriod"/>
            </a:pPr>
            <a:r>
              <a:rPr lang="en-US" sz="2600" b="1" dirty="0" err="1"/>
              <a:t>Contraintes</a:t>
            </a:r>
            <a:r>
              <a:rPr lang="en-US" sz="2600" b="1" dirty="0"/>
              <a:t>, </a:t>
            </a:r>
            <a:r>
              <a:rPr lang="en-US" sz="2600" b="1" dirty="0" err="1"/>
              <a:t>spécificités</a:t>
            </a:r>
            <a:r>
              <a:rPr lang="en-US" sz="2600" b="1" dirty="0"/>
              <a:t> et </a:t>
            </a:r>
            <a:r>
              <a:rPr lang="en-US" sz="2600" b="1" dirty="0" err="1"/>
              <a:t>défis</a:t>
            </a:r>
            <a:r>
              <a:rPr lang="en-US" sz="2600" b="1" dirty="0"/>
              <a:t> ACP</a:t>
            </a:r>
            <a:endParaRPr lang="fr-FR" sz="2600" b="1" dirty="0"/>
          </a:p>
          <a:p>
            <a:pPr marL="342900" indent="-342900">
              <a:buFont typeface="+mj-lt"/>
              <a:buAutoNum type="arabicPeriod"/>
            </a:pPr>
            <a:endParaRPr lang="fr-FR" sz="1100" b="1" dirty="0"/>
          </a:p>
          <a:p>
            <a:pPr marL="342900" indent="-342900">
              <a:buFont typeface="+mj-lt"/>
              <a:buAutoNum type="arabicPeriod"/>
            </a:pPr>
            <a:r>
              <a:rPr lang="en-US" sz="2600" b="1" dirty="0" err="1"/>
              <a:t>Priorités</a:t>
            </a:r>
            <a:r>
              <a:rPr lang="en-US" sz="2600" b="1" dirty="0"/>
              <a:t> </a:t>
            </a:r>
            <a:r>
              <a:rPr lang="en-US" sz="2600" b="1" dirty="0" err="1"/>
              <a:t>d’intervention</a:t>
            </a:r>
            <a:r>
              <a:rPr lang="en-US" sz="2600" b="1" dirty="0"/>
              <a:t>, </a:t>
            </a:r>
            <a:r>
              <a:rPr lang="en-US" sz="2600" b="1" dirty="0" err="1"/>
              <a:t>piliers</a:t>
            </a:r>
            <a:r>
              <a:rPr lang="en-US" sz="2600" b="1" dirty="0"/>
              <a:t> </a:t>
            </a:r>
            <a:r>
              <a:rPr lang="en-US" sz="2600" b="1" dirty="0" err="1"/>
              <a:t>stratégiques</a:t>
            </a:r>
            <a:r>
              <a:rPr lang="en-US" sz="2600" b="1" dirty="0"/>
              <a:t>  et </a:t>
            </a:r>
            <a:r>
              <a:rPr lang="en-US" sz="2600" b="1" dirty="0" err="1"/>
              <a:t>principes</a:t>
            </a:r>
            <a:r>
              <a:rPr lang="en-US" sz="2600" b="1" dirty="0"/>
              <a:t> </a:t>
            </a:r>
            <a:r>
              <a:rPr lang="en-US" sz="2600" b="1" dirty="0" err="1"/>
              <a:t>directeurs</a:t>
            </a:r>
            <a:r>
              <a:rPr lang="en-US" sz="2600" b="1" dirty="0"/>
              <a:t> de </a:t>
            </a:r>
            <a:r>
              <a:rPr lang="en-US" sz="2600" b="1" dirty="0" err="1"/>
              <a:t>mise</a:t>
            </a:r>
            <a:r>
              <a:rPr lang="en-US" sz="2600" b="1" dirty="0"/>
              <a:t> </a:t>
            </a:r>
            <a:r>
              <a:rPr lang="en-US" sz="2600" b="1" dirty="0" err="1"/>
              <a:t>en</a:t>
            </a:r>
            <a:r>
              <a:rPr lang="en-US" sz="2600" b="1" dirty="0"/>
              <a:t> oeuvre </a:t>
            </a:r>
            <a:endParaRPr lang="fr-FR" sz="2600" b="1" dirty="0"/>
          </a:p>
          <a:p>
            <a:pPr marL="342900" indent="-342900">
              <a:buFont typeface="+mj-lt"/>
              <a:buAutoNum type="arabicPeriod"/>
            </a:pPr>
            <a:endParaRPr lang="fr-FR" sz="1200" b="1" dirty="0"/>
          </a:p>
          <a:p>
            <a:pPr marL="342900" indent="-342900">
              <a:buFont typeface="+mj-lt"/>
              <a:buAutoNum type="arabicPeriod"/>
            </a:pPr>
            <a:r>
              <a:rPr lang="en-US" sz="2600" b="1" dirty="0" err="1"/>
              <a:t>Programmation</a:t>
            </a:r>
            <a:r>
              <a:rPr lang="en-US" sz="2600" b="1" dirty="0"/>
              <a:t> des </a:t>
            </a:r>
            <a:r>
              <a:rPr lang="en-US" sz="2600" b="1" dirty="0" err="1"/>
              <a:t>ressources</a:t>
            </a:r>
            <a:r>
              <a:rPr lang="en-US" sz="2600" b="1" dirty="0"/>
              <a:t> DSP intra-ACP et PAA 2016-2017</a:t>
            </a:r>
          </a:p>
          <a:p>
            <a:pPr marL="342900" indent="-342900">
              <a:buFont typeface="+mj-lt"/>
              <a:buAutoNum type="arabicPeriod"/>
            </a:pPr>
            <a:endParaRPr lang="en-US" sz="1200" b="1" dirty="0"/>
          </a:p>
          <a:p>
            <a:pPr marL="342900" indent="-342900">
              <a:buFont typeface="+mj-lt"/>
              <a:buAutoNum type="arabicPeriod"/>
            </a:pPr>
            <a:r>
              <a:rPr lang="fr-BE" sz="2600" b="1" dirty="0">
                <a:effectLst/>
                <a:ea typeface="Calibri" panose="020F0502020204030204" pitchFamily="34" charset="0"/>
                <a:cs typeface="Times New Roman" panose="02020603050405020304" pitchFamily="18" charset="0"/>
              </a:rPr>
              <a:t>Programme intra-ACP pour amélioration des l’environnement des affaires et  le développement des chaînes de valeur r</a:t>
            </a:r>
            <a:r>
              <a:rPr lang="en-US" sz="2600" b="1" dirty="0">
                <a:effectLst/>
                <a:ea typeface="Calibri" panose="020F0502020204030204" pitchFamily="34" charset="0"/>
                <a:cs typeface="Times New Roman" panose="02020603050405020304" pitchFamily="18" charset="0"/>
              </a:rPr>
              <a:t>é</a:t>
            </a:r>
            <a:r>
              <a:rPr lang="fr-BE" sz="2600" b="1" dirty="0" err="1">
                <a:effectLst/>
                <a:ea typeface="Calibri" panose="020F0502020204030204" pitchFamily="34" charset="0"/>
                <a:cs typeface="Times New Roman" panose="02020603050405020304" pitchFamily="18" charset="0"/>
              </a:rPr>
              <a:t>gional</a:t>
            </a:r>
            <a:r>
              <a:rPr lang="en-US" sz="2600" b="1" dirty="0">
                <a:effectLst/>
                <a:ea typeface="Calibri" panose="020F0502020204030204" pitchFamily="34" charset="0"/>
                <a:cs typeface="Times New Roman" panose="02020603050405020304" pitchFamily="18" charset="0"/>
              </a:rPr>
              <a:t>e</a:t>
            </a:r>
            <a:r>
              <a:rPr lang="fr-BE" sz="2600" b="1" dirty="0">
                <a:effectLst/>
                <a:ea typeface="Calibri" panose="020F0502020204030204" pitchFamily="34" charset="0"/>
                <a:cs typeface="Times New Roman" panose="02020603050405020304" pitchFamily="18" charset="0"/>
              </a:rPr>
              <a:t>s</a:t>
            </a:r>
            <a:endParaRPr lang="en-US" sz="2600" b="1" dirty="0">
              <a:effectLst/>
              <a:ea typeface="Calibri" panose="020F0502020204030204" pitchFamily="34" charset="0"/>
              <a:cs typeface="Times New Roman" panose="02020603050405020304" pitchFamily="18" charset="0"/>
            </a:endParaRPr>
          </a:p>
          <a:p>
            <a:pPr marL="342900" indent="-342900">
              <a:buFont typeface="+mj-lt"/>
              <a:buAutoNum type="arabicPeriod"/>
            </a:pPr>
            <a:endParaRPr lang="en-US" sz="1200" b="1" dirty="0"/>
          </a:p>
          <a:p>
            <a:pPr marL="342900" indent="-342900">
              <a:buFont typeface="+mj-lt"/>
              <a:buAutoNum type="arabicPeriod"/>
            </a:pPr>
            <a:r>
              <a:rPr lang="en-US" sz="2600" b="1" dirty="0">
                <a:cs typeface="Times New Roman"/>
              </a:rPr>
              <a:t>Initiatives </a:t>
            </a:r>
            <a:r>
              <a:rPr lang="en-US" sz="2600" b="1" dirty="0" err="1">
                <a:cs typeface="Times New Roman"/>
              </a:rPr>
              <a:t>visant</a:t>
            </a:r>
            <a:r>
              <a:rPr lang="en-US" sz="2600" b="1" dirty="0">
                <a:cs typeface="Times New Roman"/>
              </a:rPr>
              <a:t> à booster </a:t>
            </a:r>
            <a:r>
              <a:rPr lang="en-US" sz="2600" b="1" dirty="0" err="1">
                <a:cs typeface="Times New Roman"/>
              </a:rPr>
              <a:t>l’emploi</a:t>
            </a:r>
            <a:r>
              <a:rPr lang="en-US" sz="2600" b="1" dirty="0">
                <a:cs typeface="Times New Roman"/>
              </a:rPr>
              <a:t> des </a:t>
            </a:r>
            <a:r>
              <a:rPr lang="en-US" sz="2600" b="1" dirty="0" err="1">
                <a:cs typeface="Times New Roman"/>
              </a:rPr>
              <a:t>jeunes</a:t>
            </a:r>
            <a:r>
              <a:rPr lang="en-US" sz="2600" b="1" dirty="0">
                <a:cs typeface="Times New Roman"/>
              </a:rPr>
              <a:t> </a:t>
            </a:r>
            <a:r>
              <a:rPr lang="en-US" sz="2600" b="1" dirty="0" err="1">
                <a:cs typeface="Times New Roman"/>
              </a:rPr>
              <a:t>dans</a:t>
            </a:r>
            <a:r>
              <a:rPr lang="en-US" sz="2600" b="1" dirty="0">
                <a:cs typeface="Times New Roman"/>
              </a:rPr>
              <a:t> les pays ACP</a:t>
            </a:r>
          </a:p>
          <a:p>
            <a:pPr marL="342900" indent="-342900">
              <a:buFont typeface="+mj-lt"/>
              <a:buAutoNum type="arabicPeriod"/>
            </a:pPr>
            <a:endParaRPr lang="en-GB" sz="1100" b="1" dirty="0">
              <a:ea typeface="Times New Roman"/>
              <a:cs typeface="Times New Roman"/>
            </a:endParaRPr>
          </a:p>
          <a:p>
            <a:pPr marL="342900" indent="-342900">
              <a:buFont typeface="+mj-lt"/>
              <a:buAutoNum type="arabicPeriod"/>
            </a:pPr>
            <a:r>
              <a:rPr lang="en-US" sz="2600" b="1" dirty="0" err="1"/>
              <a:t>Appuis</a:t>
            </a:r>
            <a:r>
              <a:rPr lang="en-US" sz="2600" b="1" dirty="0"/>
              <a:t> </a:t>
            </a:r>
            <a:r>
              <a:rPr lang="en-US" sz="2600" b="1" dirty="0" err="1"/>
              <a:t>complémentaires</a:t>
            </a:r>
            <a:r>
              <a:rPr lang="en-US" sz="2600" b="1" dirty="0"/>
              <a:t> des </a:t>
            </a:r>
            <a:r>
              <a:rPr lang="en-US" sz="2600" b="1" dirty="0" err="1"/>
              <a:t>financements</a:t>
            </a:r>
            <a:r>
              <a:rPr lang="en-US" sz="2600" b="1" dirty="0"/>
              <a:t> </a:t>
            </a:r>
            <a:r>
              <a:rPr lang="en-US" sz="2600" b="1" dirty="0" err="1"/>
              <a:t>régionaux</a:t>
            </a:r>
            <a:r>
              <a:rPr lang="en-US" sz="2600" b="1" dirty="0"/>
              <a:t> (Ex: </a:t>
            </a:r>
            <a:r>
              <a:rPr lang="en-US" sz="2600" b="1" dirty="0" err="1"/>
              <a:t>Afrique</a:t>
            </a:r>
            <a:r>
              <a:rPr lang="en-US" sz="2600" b="1" dirty="0"/>
              <a:t> </a:t>
            </a:r>
            <a:r>
              <a:rPr lang="en-US" sz="2600" b="1" dirty="0" err="1"/>
              <a:t>centrale</a:t>
            </a:r>
            <a:r>
              <a:rPr lang="en-US" sz="2600" b="1" dirty="0"/>
              <a:t>)</a:t>
            </a:r>
          </a:p>
          <a:p>
            <a:pPr marL="342900" indent="-342900">
              <a:buFont typeface="+mj-lt"/>
              <a:buAutoNum type="arabicPeriod"/>
            </a:pPr>
            <a:endParaRPr lang="en-US" sz="1100" b="1" dirty="0"/>
          </a:p>
          <a:p>
            <a:r>
              <a:rPr lang="en-US" sz="2600" b="1" dirty="0"/>
              <a:t>Conclusions et </a:t>
            </a:r>
            <a:r>
              <a:rPr lang="en-US" sz="2600" b="1" dirty="0" err="1"/>
              <a:t>recommandations</a:t>
            </a:r>
            <a:endParaRPr lang="fr-FR" sz="2600" b="1" dirty="0"/>
          </a:p>
        </p:txBody>
      </p:sp>
      <p:graphicFrame>
        <p:nvGraphicFramePr>
          <p:cNvPr id="5" name="Tableau 4"/>
          <p:cNvGraphicFramePr/>
          <p:nvPr>
            <p:extLst>
              <p:ext uri="{D42A27DB-BD31-4B8C-83A1-F6EECF244321}">
                <p14:modId xmlns:p14="http://schemas.microsoft.com/office/powerpoint/2010/main" val="1940769492"/>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394262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7156" y="1178719"/>
            <a:ext cx="8941594" cy="5024437"/>
          </a:xfrm>
        </p:spPr>
        <p:txBody>
          <a:bodyPr>
            <a:normAutofit fontScale="25000" lnSpcReduction="20000"/>
          </a:bodyPr>
          <a:lstStyle/>
          <a:p>
            <a:pPr algn="ctr"/>
            <a:r>
              <a:rPr lang="en-US" sz="8000" b="1" dirty="0"/>
              <a:t>Conclusions et orientations</a:t>
            </a:r>
            <a:endParaRPr lang="fr-BE" sz="8000" b="1" dirty="0">
              <a:solidFill>
                <a:srgbClr val="FF0000"/>
              </a:solidFill>
            </a:endParaRPr>
          </a:p>
          <a:p>
            <a:pPr algn="ctr">
              <a:buNone/>
            </a:pPr>
            <a:endParaRPr lang="en-US" sz="2000" b="1" dirty="0">
              <a:solidFill>
                <a:srgbClr val="FF0000"/>
              </a:solidFill>
              <a:hlinkClick r:id="rId3"/>
            </a:endParaRPr>
          </a:p>
          <a:p>
            <a:r>
              <a:rPr lang="fr-FR" sz="5600" b="1" dirty="0">
                <a:effectLst/>
                <a:latin typeface="Arial" panose="020B0604020202020204" pitchFamily="34" charset="0"/>
                <a:ea typeface="MS Mincho" panose="02020609040205080304" pitchFamily="49" charset="-128"/>
                <a:cs typeface="Times New Roman" panose="02020603050405020304" pitchFamily="18" charset="0"/>
              </a:rPr>
              <a:t>-</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Affiner</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les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priorités</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pour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l’appui</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au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développement</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de la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chaîne</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de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valeur</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régionale</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pour la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création</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d’emplois</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pour les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jeunes</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et les femmes</a:t>
            </a:r>
            <a:r>
              <a:rPr lang="fr-FR" sz="5600" dirty="0">
                <a:effectLst/>
                <a:latin typeface="Arial" panose="020B0604020202020204" pitchFamily="34" charset="0"/>
                <a:ea typeface="MS Mincho" panose="02020609040205080304" pitchFamily="49" charset="-128"/>
                <a:cs typeface="Times New Roman" panose="02020603050405020304" pitchFamily="18" charset="0"/>
              </a:rPr>
              <a:t>.</a:t>
            </a:r>
            <a:endParaRPr lang="fr-BE" sz="56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fr-BE" sz="36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r>
              <a:rPr lang="fr-FR" sz="5600" dirty="0">
                <a:effectLst/>
                <a:latin typeface="Arial" panose="020B0604020202020204" pitchFamily="34" charset="0"/>
                <a:ea typeface="MS Mincho" panose="02020609040205080304" pitchFamily="49" charset="-128"/>
                <a:cs typeface="Times New Roman" panose="02020603050405020304" pitchFamily="18" charset="0"/>
              </a:rPr>
              <a:t>-</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Renforcer</a:t>
            </a:r>
            <a:r>
              <a:rPr lang="en-US" sz="5600" dirty="0">
                <a:effectLst/>
                <a:latin typeface="Arial" panose="020B0604020202020204" pitchFamily="34" charset="0"/>
                <a:ea typeface="MS Mincho" panose="02020609040205080304" pitchFamily="49" charset="-128"/>
                <a:cs typeface="Times New Roman" panose="02020603050405020304" pitchFamily="18" charset="0"/>
              </a:rPr>
              <a:t> le</a:t>
            </a:r>
            <a:r>
              <a:rPr lang="fr-FR" sz="5600" dirty="0">
                <a:effectLst/>
                <a:latin typeface="Arial" panose="020B0604020202020204" pitchFamily="34" charset="0"/>
                <a:ea typeface="MS Mincho" panose="02020609040205080304" pitchFamily="49" charset="-128"/>
                <a:cs typeface="Times New Roman" panose="02020603050405020304" pitchFamily="18" charset="0"/>
              </a:rPr>
              <a:t> cadre de dialogue et d’échange permanents entre les CER et le</a:t>
            </a:r>
            <a:r>
              <a:rPr lang="en-US" sz="5600" dirty="0">
                <a:effectLst/>
                <a:latin typeface="Arial" panose="020B0604020202020204" pitchFamily="34" charset="0"/>
                <a:ea typeface="MS Mincho" panose="02020609040205080304" pitchFamily="49" charset="-128"/>
                <a:cs typeface="Times New Roman" panose="02020603050405020304" pitchFamily="18" charset="0"/>
              </a:rPr>
              <a:t>s</a:t>
            </a:r>
            <a:r>
              <a:rPr lang="fr-FR"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acteurs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du </a:t>
            </a:r>
            <a:r>
              <a:rPr lang="fr-FR" sz="5600" dirty="0">
                <a:effectLst/>
                <a:latin typeface="Arial" panose="020B0604020202020204" pitchFamily="34" charset="0"/>
                <a:ea typeface="MS Mincho" panose="02020609040205080304" pitchFamily="49" charset="-128"/>
                <a:cs typeface="Times New Roman" panose="02020603050405020304" pitchFamily="18" charset="0"/>
              </a:rPr>
              <a:t>secteur privé sur la programmation et la mise en œuvre </a:t>
            </a:r>
            <a:r>
              <a:rPr lang="en-US" sz="5600" dirty="0">
                <a:effectLst/>
                <a:latin typeface="Arial" panose="020B0604020202020204" pitchFamily="34" charset="0"/>
                <a:ea typeface="MS Mincho" panose="02020609040205080304" pitchFamily="49" charset="-128"/>
                <a:cs typeface="Times New Roman" panose="02020603050405020304" pitchFamily="18" charset="0"/>
              </a:rPr>
              <a:t>et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l’évaluation</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fr-FR" sz="5600" dirty="0">
                <a:effectLst/>
                <a:latin typeface="Arial" panose="020B0604020202020204" pitchFamily="34" charset="0"/>
                <a:ea typeface="MS Mincho" panose="02020609040205080304" pitchFamily="49" charset="-128"/>
                <a:cs typeface="Times New Roman" panose="02020603050405020304" pitchFamily="18" charset="0"/>
              </a:rPr>
              <a:t>du FED;</a:t>
            </a:r>
            <a:endParaRPr lang="en-US" sz="5600" dirty="0">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r>
              <a:rPr lang="en-US" sz="5600" dirty="0">
                <a:effectLst/>
                <a:latin typeface="Arial" panose="020B0604020202020204" pitchFamily="34" charset="0"/>
                <a:ea typeface="MS Mincho" panose="02020609040205080304" pitchFamily="49" charset="-128"/>
                <a:cs typeface="Times New Roman" panose="02020603050405020304" pitchFamily="18" charset="0"/>
              </a:rPr>
              <a:t>- Identifier les institutions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idoines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pour la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mise</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en</a:t>
            </a:r>
            <a:r>
              <a:rPr lang="en-US" sz="5600" dirty="0">
                <a:effectLst/>
                <a:latin typeface="Arial" panose="020B0604020202020204" pitchFamily="34" charset="0"/>
                <a:ea typeface="MS Mincho" panose="02020609040205080304" pitchFamily="49" charset="-128"/>
                <a:cs typeface="Times New Roman" panose="02020603050405020304" pitchFamily="18" charset="0"/>
              </a:rPr>
              <a:t> oeuvre des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activités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dans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une</a:t>
            </a:r>
            <a:r>
              <a:rPr lang="en-US" sz="5600" dirty="0">
                <a:effectLst/>
                <a:latin typeface="Arial" panose="020B0604020202020204" pitchFamily="34" charset="0"/>
                <a:ea typeface="MS Mincho" panose="02020609040205080304" pitchFamily="49" charset="-128"/>
                <a:cs typeface="Times New Roman" panose="02020603050405020304" pitchFamily="18" charset="0"/>
              </a:rPr>
              <a:t> perspective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d’inégration</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régionale</a:t>
            </a:r>
            <a:r>
              <a:rPr lang="en-US" sz="5600" dirty="0">
                <a:effectLst/>
                <a:latin typeface="Arial" panose="020B0604020202020204" pitchFamily="34" charset="0"/>
                <a:ea typeface="MS Mincho" panose="02020609040205080304" pitchFamily="49" charset="-128"/>
                <a:cs typeface="Times New Roman" panose="02020603050405020304" pitchFamily="18" charset="0"/>
              </a:rPr>
              <a:t>;</a:t>
            </a:r>
          </a:p>
          <a:p>
            <a:pPr marL="0" indent="0">
              <a:buNone/>
            </a:pPr>
            <a:r>
              <a:rPr lang="fr-FR" sz="5600" u="none" strike="noStrike"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a:latin typeface="Arial" panose="020B0604020202020204" pitchFamily="34" charset="0"/>
                <a:ea typeface="MS Mincho" panose="02020609040205080304" pitchFamily="49" charset="-128"/>
                <a:cs typeface="Times New Roman" panose="02020603050405020304" pitchFamily="18" charset="0"/>
              </a:rPr>
              <a:t>- </a:t>
            </a:r>
            <a:r>
              <a:rPr lang="en-US" sz="5600" dirty="0" err="1">
                <a:latin typeface="Arial" panose="020B0604020202020204" pitchFamily="34" charset="0"/>
                <a:ea typeface="MS Mincho" panose="02020609040205080304" pitchFamily="49" charset="-128"/>
                <a:cs typeface="Times New Roman" panose="02020603050405020304" pitchFamily="18" charset="0"/>
              </a:rPr>
              <a:t>Travailler</a:t>
            </a:r>
            <a:r>
              <a:rPr lang="en-US" sz="5600" dirty="0">
                <a:latin typeface="Arial" panose="020B0604020202020204" pitchFamily="34" charset="0"/>
                <a:ea typeface="MS Mincho" panose="02020609040205080304" pitchFamily="49" charset="-128"/>
                <a:cs typeface="Times New Roman" panose="02020603050405020304" pitchFamily="18" charset="0"/>
              </a:rPr>
              <a:t> </a:t>
            </a:r>
            <a:r>
              <a:rPr lang="en-US" sz="5600" dirty="0" err="1">
                <a:latin typeface="Arial" panose="020B0604020202020204" pitchFamily="34" charset="0"/>
                <a:ea typeface="MS Mincho" panose="02020609040205080304" pitchFamily="49" charset="-128"/>
                <a:cs typeface="Times New Roman" panose="02020603050405020304" pitchFamily="18" charset="0"/>
              </a:rPr>
              <a:t>étroitement</a:t>
            </a:r>
            <a:r>
              <a:rPr lang="en-US" sz="5600" dirty="0">
                <a:latin typeface="Arial" panose="020B0604020202020204" pitchFamily="34" charset="0"/>
                <a:ea typeface="MS Mincho" panose="02020609040205080304" pitchFamily="49" charset="-128"/>
                <a:cs typeface="Times New Roman" panose="02020603050405020304" pitchFamily="18" charset="0"/>
              </a:rPr>
              <a:t> pour </a:t>
            </a:r>
            <a:r>
              <a:rPr lang="en-US" sz="5600" dirty="0" err="1">
                <a:latin typeface="Arial" panose="020B0604020202020204" pitchFamily="34" charset="0"/>
                <a:ea typeface="MS Mincho" panose="02020609040205080304" pitchFamily="49" charset="-128"/>
                <a:cs typeface="Times New Roman" panose="02020603050405020304" pitchFamily="18" charset="0"/>
              </a:rPr>
              <a:t>l’appui</a:t>
            </a:r>
            <a:r>
              <a:rPr lang="en-US" sz="5600" dirty="0">
                <a:latin typeface="Arial" panose="020B0604020202020204" pitchFamily="34" charset="0"/>
                <a:ea typeface="MS Mincho" panose="02020609040205080304" pitchFamily="49" charset="-128"/>
                <a:cs typeface="Times New Roman" panose="02020603050405020304" pitchFamily="18" charset="0"/>
              </a:rPr>
              <a:t> au </a:t>
            </a:r>
            <a:r>
              <a:rPr lang="fr-FR" sz="5600" dirty="0">
                <a:effectLst/>
                <a:latin typeface="Arial" panose="020B0604020202020204" pitchFamily="34" charset="0"/>
                <a:ea typeface="Calibri" panose="020F0502020204030204" pitchFamily="34" charset="0"/>
                <a:cs typeface="Times New Roman" panose="02020603050405020304" pitchFamily="18" charset="0"/>
              </a:rPr>
              <a:t>secteur informel </a:t>
            </a:r>
            <a:r>
              <a:rPr lang="en-US" sz="5600" dirty="0" err="1">
                <a:effectLst/>
                <a:latin typeface="Arial" panose="020B0604020202020204" pitchFamily="34" charset="0"/>
                <a:ea typeface="Calibri" panose="020F0502020204030204" pitchFamily="34" charset="0"/>
                <a:cs typeface="Times New Roman" panose="02020603050405020304" pitchFamily="18" charset="0"/>
              </a:rPr>
              <a:t>afin</a:t>
            </a:r>
            <a:r>
              <a:rPr lang="en-US" sz="5600" dirty="0">
                <a:effectLst/>
                <a:latin typeface="Arial" panose="020B0604020202020204" pitchFamily="34" charset="0"/>
                <a:ea typeface="Calibri" panose="020F0502020204030204" pitchFamily="34" charset="0"/>
                <a:cs typeface="Times New Roman" panose="02020603050405020304" pitchFamily="18" charset="0"/>
              </a:rPr>
              <a:t> de </a:t>
            </a:r>
            <a:r>
              <a:rPr lang="en-US" sz="5600" dirty="0" err="1">
                <a:effectLst/>
                <a:latin typeface="Arial" panose="020B0604020202020204" pitchFamily="34" charset="0"/>
                <a:ea typeface="Calibri" panose="020F0502020204030204" pitchFamily="34" charset="0"/>
                <a:cs typeface="Times New Roman" panose="02020603050405020304" pitchFamily="18" charset="0"/>
              </a:rPr>
              <a:t>permettre</a:t>
            </a:r>
            <a:r>
              <a:rPr lang="en-US" sz="5600" dirty="0">
                <a:effectLst/>
                <a:latin typeface="Arial" panose="020B0604020202020204" pitchFamily="34" charset="0"/>
                <a:ea typeface="Calibri" panose="020F0502020204030204" pitchFamily="34" charset="0"/>
                <a:cs typeface="Times New Roman" panose="02020603050405020304" pitchFamily="18" charset="0"/>
              </a:rPr>
              <a:t> son </a:t>
            </a:r>
            <a:r>
              <a:rPr lang="fr-FR" sz="5600" dirty="0" err="1">
                <a:effectLst/>
                <a:latin typeface="Arial" panose="020B0604020202020204" pitchFamily="34" charset="0"/>
                <a:ea typeface="Calibri" panose="020F0502020204030204" pitchFamily="34" charset="0"/>
                <a:cs typeface="Times New Roman" panose="02020603050405020304" pitchFamily="18" charset="0"/>
              </a:rPr>
              <a:t>ins</a:t>
            </a:r>
            <a:r>
              <a:rPr lang="en-US" sz="5600" dirty="0" err="1">
                <a:effectLst/>
                <a:latin typeface="Arial" panose="020B0604020202020204" pitchFamily="34" charset="0"/>
                <a:ea typeface="Calibri" panose="020F0502020204030204" pitchFamily="34" charset="0"/>
                <a:cs typeface="Times New Roman" panose="02020603050405020304" pitchFamily="18" charset="0"/>
              </a:rPr>
              <a:t>ertion</a:t>
            </a:r>
            <a:r>
              <a:rPr lang="en-US" sz="5600" dirty="0">
                <a:effectLst/>
                <a:latin typeface="Arial" panose="020B0604020202020204" pitchFamily="34" charset="0"/>
                <a:ea typeface="Calibri" panose="020F0502020204030204" pitchFamily="34" charset="0"/>
                <a:cs typeface="Times New Roman" panose="02020603050405020304" pitchFamily="18" charset="0"/>
              </a:rPr>
              <a:t> progressive da</a:t>
            </a:r>
            <a:r>
              <a:rPr lang="fr-FR" sz="5600" dirty="0">
                <a:effectLst/>
                <a:latin typeface="Arial" panose="020B0604020202020204" pitchFamily="34" charset="0"/>
                <a:ea typeface="Calibri" panose="020F0502020204030204" pitchFamily="34" charset="0"/>
                <a:cs typeface="Times New Roman" panose="02020603050405020304" pitchFamily="18" charset="0"/>
              </a:rPr>
              <a:t>ns l’économie formelle.</a:t>
            </a:r>
            <a:endParaRPr lang="fr-BE" sz="56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sz="3600" dirty="0">
              <a:effectLst/>
              <a:latin typeface="Arial" panose="020B0604020202020204" pitchFamily="34" charset="0"/>
              <a:ea typeface="MS Mincho" panose="02020609040205080304" pitchFamily="49" charset="-128"/>
              <a:cs typeface="Times New Roman" panose="02020603050405020304" pitchFamily="18" charset="0"/>
            </a:endParaRPr>
          </a:p>
          <a:p>
            <a:r>
              <a:rPr lang="fr-FR" sz="5600" dirty="0">
                <a:effectLst/>
                <a:latin typeface="Arial" panose="020B0604020202020204" pitchFamily="34" charset="0"/>
                <a:ea typeface="MS Mincho" panose="02020609040205080304" pitchFamily="49" charset="-128"/>
                <a:cs typeface="Times New Roman" panose="02020603050405020304" pitchFamily="18" charset="0"/>
              </a:rPr>
              <a:t>-</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Mutualiser</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et mobiliser les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financements</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et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appuis</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techniques mis à disposition par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tous</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les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partenaires</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dont</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l’UE</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afin</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d’acc</a:t>
            </a:r>
            <a:r>
              <a:rPr lang="fr-FR" sz="5600" b="1" dirty="0" err="1">
                <a:effectLst/>
                <a:latin typeface="Arial" panose="020B0604020202020204" pitchFamily="34" charset="0"/>
                <a:ea typeface="MS Mincho" panose="02020609040205080304" pitchFamily="49" charset="-128"/>
                <a:cs typeface="Times New Roman" panose="02020603050405020304" pitchFamily="18" charset="0"/>
              </a:rPr>
              <a:t>order</a:t>
            </a:r>
            <a:r>
              <a:rPr lang="fr-FR" sz="5600" b="1" dirty="0">
                <a:effectLst/>
                <a:latin typeface="Arial" panose="020B0604020202020204" pitchFamily="34" charset="0"/>
                <a:ea typeface="MS Mincho" panose="02020609040205080304" pitchFamily="49" charset="-128"/>
                <a:cs typeface="Times New Roman" panose="02020603050405020304" pitchFamily="18" charset="0"/>
              </a:rPr>
              <a:t> de moyens plus accrus </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et directs </a:t>
            </a:r>
            <a:r>
              <a:rPr lang="fr-FR" sz="5600" b="1" dirty="0">
                <a:effectLst/>
                <a:latin typeface="Arial" panose="020B0604020202020204" pitchFamily="34" charset="0"/>
                <a:ea typeface="MS Mincho" panose="02020609040205080304" pitchFamily="49" charset="-128"/>
                <a:cs typeface="Times New Roman" panose="02020603050405020304" pitchFamily="18" charset="0"/>
              </a:rPr>
              <a:t>au secteur privé</a:t>
            </a:r>
            <a:r>
              <a:rPr lang="fr-FR" sz="5600" dirty="0">
                <a:effectLst/>
                <a:latin typeface="Arial" panose="020B0604020202020204" pitchFamily="34" charset="0"/>
                <a:ea typeface="MS Mincho" panose="02020609040205080304" pitchFamily="49" charset="-128"/>
                <a:cs typeface="Times New Roman" panose="02020603050405020304" pitchFamily="18" charset="0"/>
              </a:rPr>
              <a:t> ; élargir les interventions du Plan d’Investissement Extérieur EU aux Caraïbes et aux Pacifiques;</a:t>
            </a:r>
            <a:endParaRPr lang="en-US" sz="56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sz="2000" dirty="0">
              <a:latin typeface="Arial" panose="020B0604020202020204" pitchFamily="34" charset="0"/>
              <a:ea typeface="MS Mincho" panose="02020609040205080304" pitchFamily="49" charset="-128"/>
              <a:cs typeface="Times New Roman" panose="02020603050405020304" pitchFamily="18" charset="0"/>
            </a:endParaRPr>
          </a:p>
          <a:p>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Nécessité</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d’une</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collaboration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efficace</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de la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Stucture</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Légère</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DSP avec les Points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focaux</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régionaux</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PSD et le Secrétariat ACP </a:t>
            </a:r>
            <a:r>
              <a:rPr lang="en-US" sz="5600" dirty="0">
                <a:effectLst/>
                <a:latin typeface="Arial" panose="020B0604020202020204" pitchFamily="34" charset="0"/>
                <a:ea typeface="MS Mincho" panose="02020609040205080304" pitchFamily="49" charset="-128"/>
                <a:cs typeface="Times New Roman" panose="02020603050405020304" pitchFamily="18" charset="0"/>
              </a:rPr>
              <a:t>pour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échange</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d’information</a:t>
            </a:r>
            <a:r>
              <a:rPr lang="en-US" sz="5600" dirty="0">
                <a:effectLst/>
                <a:latin typeface="Arial" panose="020B0604020202020204" pitchFamily="34" charset="0"/>
                <a:ea typeface="MS Mincho" panose="02020609040205080304" pitchFamily="49" charset="-128"/>
                <a:cs typeface="Times New Roman" panose="02020603050405020304" pitchFamily="18" charset="0"/>
              </a:rPr>
              <a:t> et participation effective ACP à la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mise</a:t>
            </a:r>
            <a:r>
              <a:rPr lang="en-US" sz="5600" dirty="0">
                <a:effectLst/>
                <a:latin typeface="Arial" panose="020B0604020202020204" pitchFamily="34" charset="0"/>
                <a:ea typeface="MS Mincho" panose="02020609040205080304" pitchFamily="49" charset="-128"/>
                <a:cs typeface="Times New Roman" panose="02020603050405020304" pitchFamily="18" charset="0"/>
              </a:rPr>
              <a:t> en oeuvre et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l’évaluation</a:t>
            </a:r>
            <a:r>
              <a:rPr lang="en-US" sz="5600" dirty="0">
                <a:effectLst/>
                <a:latin typeface="Arial" panose="020B0604020202020204" pitchFamily="34" charset="0"/>
                <a:ea typeface="MS Mincho" panose="02020609040205080304" pitchFamily="49" charset="-128"/>
                <a:cs typeface="Times New Roman" panose="02020603050405020304" pitchFamily="18" charset="0"/>
              </a:rPr>
              <a:t> des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activités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DSP et les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appuis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d’assistance</a:t>
            </a:r>
            <a:r>
              <a:rPr lang="en-US" sz="5600" dirty="0">
                <a:effectLst/>
                <a:latin typeface="Arial" panose="020B0604020202020204" pitchFamily="34" charset="0"/>
                <a:ea typeface="MS Mincho" panose="02020609040205080304" pitchFamily="49" charset="-128"/>
                <a:cs typeface="Times New Roman" panose="02020603050405020304" pitchFamily="18" charset="0"/>
              </a:rPr>
              <a:t> technique;</a:t>
            </a:r>
          </a:p>
          <a:p>
            <a:endParaRPr lang="en-US" sz="2000" dirty="0">
              <a:latin typeface="Arial" panose="020B0604020202020204" pitchFamily="34" charset="0"/>
              <a:ea typeface="MS Mincho" panose="02020609040205080304" pitchFamily="49" charset="-128"/>
              <a:cs typeface="Times New Roman" panose="02020603050405020304" pitchFamily="18" charset="0"/>
            </a:endParaRPr>
          </a:p>
          <a:p>
            <a:r>
              <a:rPr lang="en-US" sz="56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b="1" dirty="0" err="1">
                <a:effectLst/>
                <a:latin typeface="Arial" panose="020B0604020202020204" pitchFamily="34" charset="0"/>
                <a:ea typeface="MS Mincho" panose="02020609040205080304" pitchFamily="49" charset="-128"/>
                <a:cs typeface="Times New Roman" panose="02020603050405020304" pitchFamily="18" charset="0"/>
              </a:rPr>
              <a:t>Nécessité</a:t>
            </a:r>
            <a:r>
              <a:rPr lang="en-US" sz="5600" b="1" dirty="0">
                <a:effectLst/>
                <a:latin typeface="Arial" panose="020B0604020202020204" pitchFamily="34" charset="0"/>
                <a:ea typeface="MS Mincho" panose="02020609040205080304" pitchFamily="49" charset="-128"/>
                <a:cs typeface="Times New Roman" panose="02020603050405020304" pitchFamily="18" charset="0"/>
              </a:rPr>
              <a:t> de </a:t>
            </a:r>
            <a:r>
              <a:rPr lang="fr-FR" sz="5600" b="1" dirty="0">
                <a:effectLst/>
                <a:latin typeface="Arial" panose="020B0604020202020204" pitchFamily="34" charset="0"/>
                <a:ea typeface="MS Mincho" panose="02020609040205080304" pitchFamily="49" charset="-128"/>
                <a:cs typeface="Times New Roman" panose="02020603050405020304" pitchFamily="18" charset="0"/>
              </a:rPr>
              <a:t>mobiliser les institutions financières et les banques régionales ACP </a:t>
            </a:r>
            <a:r>
              <a:rPr lang="fr-FR" sz="5600" dirty="0">
                <a:effectLst/>
                <a:latin typeface="Arial" panose="020B0604020202020204" pitchFamily="34" charset="0"/>
                <a:ea typeface="MS Mincho" panose="02020609040205080304" pitchFamily="49" charset="-128"/>
                <a:cs typeface="Times New Roman" panose="02020603050405020304" pitchFamily="18" charset="0"/>
              </a:rPr>
              <a:t>(comme la </a:t>
            </a:r>
            <a:r>
              <a:rPr lang="fr-FR" sz="5600" dirty="0" err="1">
                <a:effectLst/>
                <a:latin typeface="Arial" panose="020B0604020202020204" pitchFamily="34" charset="0"/>
                <a:ea typeface="MS Mincho" panose="02020609040205080304" pitchFamily="49" charset="-128"/>
                <a:cs typeface="Times New Roman" panose="02020603050405020304" pitchFamily="18" charset="0"/>
              </a:rPr>
              <a:t>BAfD</a:t>
            </a:r>
            <a:r>
              <a:rPr lang="fr-FR" sz="5600" dirty="0">
                <a:effectLst/>
                <a:latin typeface="Arial" panose="020B0604020202020204" pitchFamily="34" charset="0"/>
                <a:ea typeface="MS Mincho" panose="02020609040205080304" pitchFamily="49" charset="-128"/>
                <a:cs typeface="Times New Roman" panose="02020603050405020304" pitchFamily="18" charset="0"/>
              </a:rPr>
              <a:t>/Banques CAR D)  afin de développer le mixage des projets DSP, </a:t>
            </a:r>
            <a:r>
              <a:rPr lang="en-US" sz="5600" dirty="0">
                <a:effectLst/>
                <a:latin typeface="Arial" panose="020B0604020202020204" pitchFamily="34" charset="0"/>
                <a:ea typeface="MS Mincho" panose="02020609040205080304" pitchFamily="49" charset="-128"/>
                <a:cs typeface="Times New Roman" panose="02020603050405020304" pitchFamily="18" charset="0"/>
              </a:rPr>
              <a:t>y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compris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pour le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développement</a:t>
            </a:r>
            <a:r>
              <a:rPr lang="en-US" sz="5600" dirty="0">
                <a:effectLst/>
                <a:latin typeface="Arial" panose="020B0604020202020204" pitchFamily="34" charset="0"/>
                <a:ea typeface="MS Mincho" panose="02020609040205080304" pitchFamily="49" charset="-128"/>
                <a:cs typeface="Times New Roman" panose="02020603050405020304" pitchFamily="18" charset="0"/>
              </a:rPr>
              <a:t> des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emplois</a:t>
            </a:r>
            <a:r>
              <a:rPr lang="en-US" sz="5600" dirty="0">
                <a:effectLst/>
                <a:latin typeface="Arial" panose="020B0604020202020204" pitchFamily="34" charset="0"/>
                <a:ea typeface="MS Mincho" panose="02020609040205080304" pitchFamily="49" charset="-128"/>
                <a:cs typeface="Times New Roman" panose="02020603050405020304" pitchFamily="18" charset="0"/>
              </a:rPr>
              <a:t> </a:t>
            </a:r>
            <a:r>
              <a:rPr lang="en-US" sz="5600" dirty="0" err="1">
                <a:effectLst/>
                <a:latin typeface="Arial" panose="020B0604020202020204" pitchFamily="34" charset="0"/>
                <a:ea typeface="MS Mincho" panose="02020609040205080304" pitchFamily="49" charset="-128"/>
                <a:cs typeface="Times New Roman" panose="02020603050405020304" pitchFamily="18" charset="0"/>
              </a:rPr>
              <a:t>jeunes</a:t>
            </a:r>
            <a:endParaRPr lang="en-GB" dirty="0"/>
          </a:p>
        </p:txBody>
      </p:sp>
      <p:graphicFrame>
        <p:nvGraphicFramePr>
          <p:cNvPr id="2" name="Tableau 1"/>
          <p:cNvGraphicFramePr/>
          <p:nvPr>
            <p:extLst>
              <p:ext uri="{D42A27DB-BD31-4B8C-83A1-F6EECF244321}">
                <p14:modId xmlns:p14="http://schemas.microsoft.com/office/powerpoint/2010/main" val="2697916622"/>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5250" y="1178719"/>
            <a:ext cx="8941594" cy="5119687"/>
          </a:xfrm>
        </p:spPr>
        <p:txBody>
          <a:bodyPr>
            <a:normAutofit/>
          </a:bodyPr>
          <a:lstStyle/>
          <a:p>
            <a:endParaRPr lang="fr-FR" dirty="0"/>
          </a:p>
          <a:p>
            <a:endParaRPr lang="fr-FR" dirty="0"/>
          </a:p>
          <a:p>
            <a:endParaRPr lang="fr-FR" dirty="0"/>
          </a:p>
          <a:p>
            <a:pPr algn="ctr"/>
            <a:r>
              <a:rPr lang="fr-FR" sz="2800" b="1" dirty="0"/>
              <a:t>Merci de votre aimable attention </a:t>
            </a:r>
            <a:endParaRPr lang="en-US" sz="2800" b="1" dirty="0"/>
          </a:p>
          <a:p>
            <a:pPr algn="ctr"/>
            <a:endParaRPr lang="fr-FR" sz="2800" b="1" dirty="0"/>
          </a:p>
          <a:p>
            <a:pPr algn="ctr"/>
            <a:endParaRPr lang="fr-FR" sz="2800" b="1" dirty="0"/>
          </a:p>
          <a:p>
            <a:pPr algn="ctr"/>
            <a:r>
              <a:rPr lang="fr-FR" sz="2800" b="1" dirty="0" err="1"/>
              <a:t>Thank</a:t>
            </a:r>
            <a:r>
              <a:rPr lang="fr-FR" sz="2800" b="1" dirty="0"/>
              <a:t> </a:t>
            </a:r>
            <a:r>
              <a:rPr lang="fr-FR" sz="2800" b="1" dirty="0" err="1"/>
              <a:t>you</a:t>
            </a:r>
            <a:r>
              <a:rPr lang="fr-FR" sz="2800" b="1" dirty="0"/>
              <a:t> for </a:t>
            </a:r>
            <a:r>
              <a:rPr lang="fr-FR" sz="2800" b="1" dirty="0" err="1"/>
              <a:t>your</a:t>
            </a:r>
            <a:r>
              <a:rPr lang="fr-FR" sz="2800" b="1" dirty="0"/>
              <a:t> attention</a:t>
            </a:r>
            <a:endParaRPr lang="en-US" sz="2800" b="1" dirty="0"/>
          </a:p>
          <a:p>
            <a:pPr marL="0" indent="0" algn="ctr">
              <a:buNone/>
            </a:pPr>
            <a:endParaRPr lang="en-US" sz="2000" b="1" dirty="0"/>
          </a:p>
          <a:p>
            <a:pPr algn="ctr"/>
            <a:endParaRPr lang="en-US" sz="2800" b="1" dirty="0"/>
          </a:p>
          <a:p>
            <a:pPr algn="ctr"/>
            <a:endParaRPr lang="fr-FR" sz="2800" b="1" dirty="0">
              <a:solidFill>
                <a:schemeClr val="bg2">
                  <a:lumMod val="50000"/>
                </a:schemeClr>
              </a:solidFill>
            </a:endParaRPr>
          </a:p>
          <a:p>
            <a:pPr algn="just">
              <a:lnSpc>
                <a:spcPct val="100000"/>
              </a:lnSpc>
              <a:buNone/>
            </a:pPr>
            <a:r>
              <a:rPr lang="fr-BE" sz="2800" b="1" dirty="0">
                <a:solidFill>
                  <a:schemeClr val="bg2">
                    <a:lumMod val="50000"/>
                  </a:schemeClr>
                </a:solidFill>
              </a:rPr>
              <a:t>Dr. Maximin EMAGNA, Expert en charge des questions du secteur privé et d’investissement</a:t>
            </a:r>
          </a:p>
          <a:p>
            <a:pPr algn="ctr">
              <a:buNone/>
            </a:pPr>
            <a:endParaRPr lang="en-US" sz="2000" b="1" dirty="0">
              <a:solidFill>
                <a:srgbClr val="FF0000"/>
              </a:solidFill>
              <a:hlinkClick r:id="rId3"/>
            </a:endParaRPr>
          </a:p>
          <a:p>
            <a:pPr algn="ctr">
              <a:buNone/>
            </a:pPr>
            <a:endParaRPr lang="en-US" sz="2000" b="1" dirty="0">
              <a:solidFill>
                <a:srgbClr val="FF0000"/>
              </a:solidFill>
              <a:hlinkClick r:id="rId3"/>
            </a:endParaRPr>
          </a:p>
          <a:p>
            <a:pPr algn="ctr">
              <a:buNone/>
            </a:pPr>
            <a:endParaRPr lang="fr-BE" sz="2000" b="1" dirty="0">
              <a:solidFill>
                <a:srgbClr val="FF0000"/>
              </a:solidFill>
              <a:hlinkClick r:id="rId3"/>
            </a:endParaRPr>
          </a:p>
          <a:p>
            <a:pPr algn="ctr">
              <a:buNone/>
            </a:pPr>
            <a:r>
              <a:rPr lang="fr-BE" sz="2000" b="1" dirty="0">
                <a:solidFill>
                  <a:srgbClr val="C00000"/>
                </a:solidFill>
                <a:hlinkClick r:id="rId3"/>
              </a:rPr>
              <a:t>Email: maximin@acp.int</a:t>
            </a:r>
            <a:r>
              <a:rPr lang="fr-BE" sz="2000" b="1" dirty="0">
                <a:solidFill>
                  <a:srgbClr val="C00000"/>
                </a:solidFill>
              </a:rPr>
              <a:t>  </a:t>
            </a:r>
          </a:p>
          <a:p>
            <a:pPr algn="ctr">
              <a:buNone/>
            </a:pPr>
            <a:r>
              <a:rPr lang="fr-BE" sz="2000" b="1" dirty="0">
                <a:solidFill>
                  <a:srgbClr val="C00000"/>
                </a:solidFill>
              </a:rPr>
              <a:t>Tél.: 00 32 2 743 06 30</a:t>
            </a:r>
            <a:r>
              <a:rPr lang="en-US" sz="2000" b="1" dirty="0">
                <a:solidFill>
                  <a:srgbClr val="C00000"/>
                </a:solidFill>
              </a:rPr>
              <a:t> et Mobile: 00 32 487 88 53 17 </a:t>
            </a:r>
            <a:endParaRPr lang="fr-BE" sz="2000" b="1" dirty="0">
              <a:solidFill>
                <a:srgbClr val="C00000"/>
              </a:solidFill>
            </a:endParaRPr>
          </a:p>
          <a:p>
            <a:pPr algn="ctr">
              <a:buNone/>
            </a:pPr>
            <a:r>
              <a:rPr lang="fr-BE" sz="2000" b="1" dirty="0" err="1">
                <a:solidFill>
                  <a:srgbClr val="C00000"/>
                </a:solidFill>
                <a:hlinkClick r:id="rId4"/>
              </a:rPr>
              <a:t>Website</a:t>
            </a:r>
            <a:r>
              <a:rPr lang="fr-BE" sz="2000" b="1" dirty="0">
                <a:solidFill>
                  <a:srgbClr val="C00000"/>
                </a:solidFill>
                <a:hlinkClick r:id="rId4"/>
              </a:rPr>
              <a:t>: www.acp.int</a:t>
            </a:r>
            <a:r>
              <a:rPr lang="fr-BE" sz="2000" b="1" dirty="0">
                <a:solidFill>
                  <a:srgbClr val="C00000"/>
                </a:solidFill>
              </a:rPr>
              <a:t> </a:t>
            </a:r>
          </a:p>
          <a:p>
            <a:endParaRPr lang="fr-FR" dirty="0"/>
          </a:p>
          <a:p>
            <a:endParaRPr lang="en-GB" dirty="0"/>
          </a:p>
        </p:txBody>
      </p:sp>
      <p:graphicFrame>
        <p:nvGraphicFramePr>
          <p:cNvPr id="2" name="Tableau 1"/>
          <p:cNvGraphicFramePr/>
          <p:nvPr>
            <p:extLst>
              <p:ext uri="{D42A27DB-BD31-4B8C-83A1-F6EECF244321}">
                <p14:modId xmlns:p14="http://schemas.microsoft.com/office/powerpoint/2010/main" val="2124868960"/>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88340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098009"/>
            <a:ext cx="8424936" cy="507549"/>
          </a:xfrm>
        </p:spPr>
        <p:txBody>
          <a:bodyPr/>
          <a:lstStyle/>
          <a:p>
            <a:r>
              <a:rPr lang="fr-FR" dirty="0"/>
              <a:t>Introduction</a:t>
            </a:r>
            <a:r>
              <a:rPr lang="en-US" dirty="0"/>
              <a:t> </a:t>
            </a:r>
            <a:r>
              <a:rPr lang="fr-FR" dirty="0"/>
              <a:t> </a:t>
            </a:r>
            <a:endParaRPr lang="en-GB" dirty="0"/>
          </a:p>
        </p:txBody>
      </p:sp>
      <p:sp>
        <p:nvSpPr>
          <p:cNvPr id="3" name="Text Placeholder 2"/>
          <p:cNvSpPr>
            <a:spLocks noGrp="1"/>
          </p:cNvSpPr>
          <p:nvPr>
            <p:ph type="body" sz="quarter" idx="11"/>
          </p:nvPr>
        </p:nvSpPr>
        <p:spPr>
          <a:xfrm>
            <a:off x="289869" y="1508520"/>
            <a:ext cx="8674619" cy="4872808"/>
          </a:xfrm>
        </p:spPr>
        <p:txBody>
          <a:bodyPr>
            <a:normAutofit fontScale="92500"/>
          </a:bodyPr>
          <a:lstStyle/>
          <a:p>
            <a:pPr algn="just">
              <a:lnSpc>
                <a:spcPts val="1800"/>
              </a:lnSpc>
              <a:spcBef>
                <a:spcPts val="0"/>
              </a:spcBef>
            </a:pPr>
            <a:r>
              <a:rPr lang="fr-FR" sz="1800" dirty="0">
                <a:solidFill>
                  <a:schemeClr val="tx2">
                    <a:lumMod val="75000"/>
                  </a:schemeClr>
                </a:solidFill>
              </a:rPr>
              <a:t> </a:t>
            </a:r>
            <a:r>
              <a:rPr lang="en-US" sz="2400" b="1" dirty="0">
                <a:solidFill>
                  <a:schemeClr val="tx2">
                    <a:lumMod val="75000"/>
                  </a:schemeClr>
                </a:solidFill>
              </a:rPr>
              <a:t>Vision ACP DSP:</a:t>
            </a:r>
            <a:r>
              <a:rPr lang="fr-FR" sz="2400" b="1" dirty="0">
                <a:solidFill>
                  <a:schemeClr val="tx2">
                    <a:lumMod val="75000"/>
                  </a:schemeClr>
                </a:solidFill>
              </a:rPr>
              <a:t>  </a:t>
            </a:r>
            <a:r>
              <a:rPr lang="fr-FR" sz="2400" dirty="0">
                <a:solidFill>
                  <a:schemeClr val="tx2">
                    <a:lumMod val="75000"/>
                  </a:schemeClr>
                </a:solidFill>
              </a:rPr>
              <a:t>La stratégie ACP PSD </a:t>
            </a:r>
          </a:p>
          <a:p>
            <a:pPr algn="just">
              <a:lnSpc>
                <a:spcPts val="1800"/>
              </a:lnSpc>
              <a:spcBef>
                <a:spcPts val="0"/>
              </a:spcBef>
            </a:pPr>
            <a:endParaRPr lang="fr-FR" sz="2400" dirty="0">
              <a:solidFill>
                <a:schemeClr val="tx2">
                  <a:lumMod val="75000"/>
                </a:schemeClr>
              </a:solidFill>
            </a:endParaRPr>
          </a:p>
          <a:p>
            <a:pPr marL="514350" indent="-514350" algn="just">
              <a:lnSpc>
                <a:spcPts val="1800"/>
              </a:lnSpc>
              <a:spcBef>
                <a:spcPts val="0"/>
              </a:spcBef>
              <a:buAutoNum type="romanLcParenBoth"/>
            </a:pPr>
            <a:r>
              <a:rPr lang="fr-FR" sz="2400" dirty="0">
                <a:solidFill>
                  <a:schemeClr val="tx2">
                    <a:lumMod val="75000"/>
                  </a:schemeClr>
                </a:solidFill>
              </a:rPr>
              <a:t>permet à un secteur privé résilient et en expansion de jouer un rôle majeur en tant que moteur d'une croissance économique durable et de la réduction de la pauvreté dans les pays ACP. </a:t>
            </a:r>
          </a:p>
          <a:p>
            <a:pPr marL="514350" indent="-514350" algn="just">
              <a:lnSpc>
                <a:spcPts val="1800"/>
              </a:lnSpc>
              <a:spcBef>
                <a:spcPts val="0"/>
              </a:spcBef>
              <a:buAutoNum type="romanLcParenBoth"/>
            </a:pPr>
            <a:endParaRPr lang="fr-FR" sz="2400" dirty="0">
              <a:solidFill>
                <a:schemeClr val="tx2">
                  <a:lumMod val="75000"/>
                </a:schemeClr>
              </a:solidFill>
            </a:endParaRPr>
          </a:p>
          <a:p>
            <a:pPr marL="514350" indent="-514350" algn="just">
              <a:lnSpc>
                <a:spcPts val="1800"/>
              </a:lnSpc>
              <a:spcBef>
                <a:spcPts val="0"/>
              </a:spcBef>
              <a:buAutoNum type="romanLcParenBoth"/>
            </a:pPr>
            <a:r>
              <a:rPr lang="fr-FR" sz="2400" dirty="0">
                <a:solidFill>
                  <a:schemeClr val="tx2">
                    <a:lumMod val="75000"/>
                  </a:schemeClr>
                </a:solidFill>
              </a:rPr>
              <a:t>vise à faciliter une relation synergique entre les décideurs politiques, les praticiens du développement, les fournisseurs de ressources et les bénéficiaires, menant à une activité commerciale accrue et à la création d'emplois décents dans les pays ACP</a:t>
            </a:r>
          </a:p>
          <a:p>
            <a:pPr algn="just">
              <a:lnSpc>
                <a:spcPts val="1800"/>
              </a:lnSpc>
              <a:spcBef>
                <a:spcPts val="0"/>
              </a:spcBef>
            </a:pPr>
            <a:endParaRPr lang="fr-FR" sz="2400" dirty="0">
              <a:solidFill>
                <a:schemeClr val="tx2">
                  <a:lumMod val="75000"/>
                </a:schemeClr>
              </a:solidFill>
            </a:endParaRPr>
          </a:p>
          <a:p>
            <a:pPr algn="just">
              <a:lnSpc>
                <a:spcPts val="1800"/>
              </a:lnSpc>
              <a:spcBef>
                <a:spcPts val="0"/>
              </a:spcBef>
            </a:pPr>
            <a:r>
              <a:rPr lang="fr-FR" sz="2400" i="1" u="sng" dirty="0">
                <a:solidFill>
                  <a:schemeClr val="tx2">
                    <a:lumMod val="75000"/>
                  </a:schemeClr>
                </a:solidFill>
              </a:rPr>
              <a:t>Objectifs ACP</a:t>
            </a:r>
            <a:r>
              <a:rPr lang="fr-FR" sz="2400" dirty="0">
                <a:solidFill>
                  <a:schemeClr val="tx2">
                    <a:lumMod val="75000"/>
                  </a:schemeClr>
                </a:solidFill>
              </a:rPr>
              <a:t>: Le cadre stratégique vise </a:t>
            </a:r>
          </a:p>
          <a:p>
            <a:pPr algn="just">
              <a:lnSpc>
                <a:spcPts val="1800"/>
              </a:lnSpc>
              <a:spcBef>
                <a:spcPts val="0"/>
              </a:spcBef>
            </a:pPr>
            <a:endParaRPr lang="fr-FR" sz="2400" dirty="0">
              <a:solidFill>
                <a:schemeClr val="tx2">
                  <a:lumMod val="75000"/>
                </a:schemeClr>
              </a:solidFill>
            </a:endParaRPr>
          </a:p>
          <a:p>
            <a:pPr algn="just">
              <a:lnSpc>
                <a:spcPts val="1800"/>
              </a:lnSpc>
              <a:spcBef>
                <a:spcPts val="0"/>
              </a:spcBef>
            </a:pPr>
            <a:r>
              <a:rPr lang="fr-FR" sz="2400" dirty="0">
                <a:solidFill>
                  <a:schemeClr val="tx2">
                    <a:lumMod val="75000"/>
                  </a:schemeClr>
                </a:solidFill>
              </a:rPr>
              <a:t>(i) à optimiser les opportunités d'expansion pour le secteur privé au niveau All-ACP tout en aidant à renforcer son adaptabilité au niveau régional et national, afin de prendre en compte les spécificités des régions et des pays ACP.</a:t>
            </a:r>
          </a:p>
          <a:p>
            <a:pPr algn="just">
              <a:lnSpc>
                <a:spcPts val="1800"/>
              </a:lnSpc>
              <a:spcBef>
                <a:spcPts val="0"/>
              </a:spcBef>
            </a:pPr>
            <a:endParaRPr lang="fr-FR" sz="2400" dirty="0">
              <a:solidFill>
                <a:schemeClr val="tx2">
                  <a:lumMod val="75000"/>
                </a:schemeClr>
              </a:solidFill>
            </a:endParaRPr>
          </a:p>
          <a:p>
            <a:pPr algn="just">
              <a:lnSpc>
                <a:spcPts val="1800"/>
              </a:lnSpc>
              <a:spcBef>
                <a:spcPts val="0"/>
              </a:spcBef>
            </a:pPr>
            <a:r>
              <a:rPr lang="fr-FR" sz="2400" dirty="0">
                <a:solidFill>
                  <a:schemeClr val="tx2">
                    <a:lumMod val="75000"/>
                  </a:schemeClr>
                </a:solidFill>
              </a:rPr>
              <a:t>(ii) À assurer la complémentarité et une meilleure coordination avec les initiatives nationales et régionales.</a:t>
            </a:r>
          </a:p>
          <a:p>
            <a:pPr algn="just">
              <a:spcBef>
                <a:spcPts val="0"/>
              </a:spcBef>
              <a:spcAft>
                <a:spcPts val="400"/>
              </a:spcAft>
              <a:buClr>
                <a:srgbClr val="EC6B10"/>
              </a:buClr>
              <a:buSzPct val="106000"/>
              <a:buFont typeface="Calibri" pitchFamily="34" charset="0"/>
              <a:buChar char="•"/>
            </a:pPr>
            <a:endParaRPr lang="fr-FR" sz="2400" b="1" dirty="0">
              <a:solidFill>
                <a:srgbClr val="EC6B10"/>
              </a:solidFill>
            </a:endParaRPr>
          </a:p>
        </p:txBody>
      </p:sp>
      <p:graphicFrame>
        <p:nvGraphicFramePr>
          <p:cNvPr id="4" name="Tableau 3"/>
          <p:cNvGraphicFramePr/>
          <p:nvPr>
            <p:extLst>
              <p:ext uri="{D42A27DB-BD31-4B8C-83A1-F6EECF244321}">
                <p14:modId xmlns:p14="http://schemas.microsoft.com/office/powerpoint/2010/main" val="1940769492"/>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404083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098009"/>
            <a:ext cx="8424936" cy="507549"/>
          </a:xfrm>
        </p:spPr>
        <p:txBody>
          <a:bodyPr/>
          <a:lstStyle/>
          <a:p>
            <a:r>
              <a:rPr lang="fr-FR" dirty="0"/>
              <a:t>Introduction</a:t>
            </a:r>
            <a:r>
              <a:rPr lang="en-US" dirty="0"/>
              <a:t> </a:t>
            </a:r>
            <a:r>
              <a:rPr lang="fr-FR" dirty="0"/>
              <a:t> (suite)</a:t>
            </a:r>
            <a:endParaRPr lang="en-GB" dirty="0"/>
          </a:p>
        </p:txBody>
      </p:sp>
      <p:sp>
        <p:nvSpPr>
          <p:cNvPr id="3" name="Text Placeholder 2"/>
          <p:cNvSpPr>
            <a:spLocks noGrp="1"/>
          </p:cNvSpPr>
          <p:nvPr>
            <p:ph type="body" sz="quarter" idx="11"/>
          </p:nvPr>
        </p:nvSpPr>
        <p:spPr>
          <a:xfrm>
            <a:off x="289869" y="1508520"/>
            <a:ext cx="8674619" cy="4872808"/>
          </a:xfrm>
        </p:spPr>
        <p:txBody>
          <a:bodyPr>
            <a:normAutofit fontScale="92500" lnSpcReduction="20000"/>
          </a:bodyPr>
          <a:lstStyle/>
          <a:p>
            <a:pPr algn="just">
              <a:lnSpc>
                <a:spcPts val="1800"/>
              </a:lnSpc>
              <a:spcBef>
                <a:spcPts val="0"/>
              </a:spcBef>
            </a:pPr>
            <a:r>
              <a:rPr lang="fr-FR" sz="1800" dirty="0"/>
              <a:t> </a:t>
            </a:r>
            <a:r>
              <a:rPr lang="en-US" sz="2400" b="1" dirty="0">
                <a:solidFill>
                  <a:srgbClr val="EC6B10"/>
                </a:solidFill>
              </a:rPr>
              <a:t>Obstacles au </a:t>
            </a:r>
            <a:r>
              <a:rPr lang="en-US" sz="2400" b="1" dirty="0" err="1">
                <a:solidFill>
                  <a:srgbClr val="EC6B10"/>
                </a:solidFill>
              </a:rPr>
              <a:t>développement</a:t>
            </a:r>
            <a:r>
              <a:rPr lang="en-US" sz="2400" b="1" dirty="0">
                <a:solidFill>
                  <a:srgbClr val="EC6B10"/>
                </a:solidFill>
              </a:rPr>
              <a:t> des MPMEs</a:t>
            </a:r>
            <a:r>
              <a:rPr lang="fr-FR" sz="2400" b="1" dirty="0">
                <a:solidFill>
                  <a:srgbClr val="EC6B10"/>
                </a:solidFill>
              </a:rPr>
              <a:t> </a:t>
            </a:r>
            <a:r>
              <a:rPr lang="en-US" sz="2400" b="1" dirty="0">
                <a:solidFill>
                  <a:srgbClr val="EC6B10"/>
                </a:solidFill>
              </a:rPr>
              <a:t>ACP</a:t>
            </a:r>
            <a:r>
              <a:rPr lang="fr-FR" sz="2400" b="1" dirty="0">
                <a:solidFill>
                  <a:srgbClr val="EC6B10"/>
                </a:solidFill>
              </a:rPr>
              <a:t>:  </a:t>
            </a:r>
          </a:p>
          <a:p>
            <a:pPr algn="just">
              <a:spcBef>
                <a:spcPts val="0"/>
              </a:spcBef>
              <a:spcAft>
                <a:spcPts val="400"/>
              </a:spcAft>
              <a:buClr>
                <a:srgbClr val="EC6B10"/>
              </a:buClr>
              <a:buSzPct val="106000"/>
            </a:pPr>
            <a:endParaRPr lang="fr-FR" sz="600" b="1" dirty="0">
              <a:solidFill>
                <a:srgbClr val="EC6B10"/>
              </a:solidFill>
            </a:endParaRPr>
          </a:p>
          <a:p>
            <a:pPr lvl="0"/>
            <a:r>
              <a:rPr lang="fr-BE" dirty="0">
                <a:effectLst/>
                <a:latin typeface="Arial" panose="020B0604020202020204" pitchFamily="34" charset="0"/>
                <a:ea typeface="Times New Roman" panose="02020603050405020304" pitchFamily="18" charset="0"/>
                <a:cs typeface="Times New Roman" panose="02020603050405020304" pitchFamily="18" charset="0"/>
              </a:rPr>
              <a:t>Les micro-, petites et moyennes entreprises (MPME) sont confrontées à un large éventail d'obstacles, dont notamment :</a:t>
            </a:r>
            <a:endParaRPr lang="fr-BE"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BE" dirty="0">
                <a:effectLst/>
                <a:latin typeface="Arial" panose="020B0604020202020204" pitchFamily="34" charset="0"/>
                <a:ea typeface="Times New Roman" panose="02020603050405020304" pitchFamily="18" charset="0"/>
                <a:cs typeface="Times New Roman" panose="02020603050405020304" pitchFamily="18" charset="0"/>
              </a:rPr>
              <a:t> </a:t>
            </a:r>
            <a:endParaRPr lang="fr-B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dirty="0">
                <a:effectLst/>
                <a:latin typeface="Arial" panose="020B0604020202020204" pitchFamily="34" charset="0"/>
                <a:ea typeface="Times New Roman" panose="02020603050405020304" pitchFamily="18" charset="0"/>
                <a:cs typeface="Times New Roman" panose="02020603050405020304" pitchFamily="18" charset="0"/>
              </a:rPr>
              <a:t>la </a:t>
            </a:r>
            <a:r>
              <a:rPr lang="fr-BE" b="1" dirty="0">
                <a:effectLst/>
                <a:latin typeface="Arial" panose="020B0604020202020204" pitchFamily="34" charset="0"/>
                <a:ea typeface="Times New Roman" panose="02020603050405020304" pitchFamily="18" charset="0"/>
                <a:cs typeface="Times New Roman" panose="02020603050405020304" pitchFamily="18" charset="0"/>
              </a:rPr>
              <a:t>complexité des procédures d'inscription au registre du commerce et de la fiscalité</a:t>
            </a:r>
            <a:r>
              <a:rPr lang="en-US" dirty="0">
                <a:effectLst/>
                <a:latin typeface="Arial" panose="020B0604020202020204" pitchFamily="34" charset="0"/>
                <a:ea typeface="Times New Roman" panose="02020603050405020304" pitchFamily="18" charset="0"/>
                <a:cs typeface="Times New Roman" panose="02020603050405020304" pitchFamily="18" charset="0"/>
              </a:rPr>
              <a:t>;</a:t>
            </a:r>
          </a:p>
          <a:p>
            <a:pPr marL="285750" indent="-285750">
              <a:buFont typeface="Wingdings" pitchFamily="2" charset="2"/>
              <a:buChar char="Ø"/>
            </a:pPr>
            <a:endParaRPr lang="fr-B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dirty="0">
                <a:effectLst/>
                <a:latin typeface="Arial" panose="020B0604020202020204" pitchFamily="34" charset="0"/>
                <a:ea typeface="Times New Roman" panose="02020603050405020304" pitchFamily="18" charset="0"/>
                <a:cs typeface="Times New Roman" panose="02020603050405020304" pitchFamily="18" charset="0"/>
              </a:rPr>
              <a:t>le </a:t>
            </a:r>
            <a:r>
              <a:rPr lang="fr-BE" b="1" dirty="0">
                <a:effectLst/>
                <a:latin typeface="Arial" panose="020B0604020202020204" pitchFamily="34" charset="0"/>
                <a:ea typeface="Times New Roman" panose="02020603050405020304" pitchFamily="18" charset="0"/>
                <a:cs typeface="Times New Roman" panose="02020603050405020304" pitchFamily="18" charset="0"/>
              </a:rPr>
              <a:t>déficit d'infrastructures</a:t>
            </a:r>
            <a:r>
              <a:rPr lang="en-US" b="1" dirty="0">
                <a:effectLst/>
                <a:latin typeface="Arial" panose="020B0604020202020204" pitchFamily="34" charset="0"/>
                <a:ea typeface="Times New Roman" panose="02020603050405020304" pitchFamily="18" charset="0"/>
                <a:cs typeface="Times New Roman" panose="02020603050405020304" pitchFamily="18" charset="0"/>
              </a:rPr>
              <a:t> (Transports)</a:t>
            </a:r>
            <a:r>
              <a:rPr lang="en-US" dirty="0">
                <a:effectLst/>
                <a:latin typeface="Arial" panose="020B0604020202020204" pitchFamily="34" charset="0"/>
                <a:ea typeface="Times New Roman" panose="02020603050405020304" pitchFamily="18" charset="0"/>
                <a:cs typeface="Times New Roman" panose="02020603050405020304" pitchFamily="18" charset="0"/>
              </a:rPr>
              <a:t>;</a:t>
            </a:r>
          </a:p>
          <a:p>
            <a:pPr marL="285750" indent="-285750">
              <a:buFont typeface="Wingdings" pitchFamily="2" charset="2"/>
              <a:buChar char="Ø"/>
            </a:pPr>
            <a:endParaRPr lang="fr-B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b="1" dirty="0">
                <a:effectLst/>
                <a:latin typeface="Arial" panose="020B0604020202020204" pitchFamily="34" charset="0"/>
                <a:ea typeface="Times New Roman" panose="02020603050405020304" pitchFamily="18" charset="0"/>
                <a:cs typeface="Times New Roman" panose="02020603050405020304" pitchFamily="18" charset="0"/>
              </a:rPr>
              <a:t>l'insuffisance de la fourniture en </a:t>
            </a:r>
            <a:r>
              <a:rPr lang="en-US" b="1" dirty="0">
                <a:effectLst/>
                <a:latin typeface="Arial" panose="020B0604020202020204" pitchFamily="34" charset="0"/>
                <a:ea typeface="Times New Roman" panose="02020603050405020304" pitchFamily="18" charset="0"/>
                <a:cs typeface="Times New Roman" panose="02020603050405020304" pitchFamily="18" charset="0"/>
              </a:rPr>
              <a:t>eau et </a:t>
            </a:r>
            <a:r>
              <a:rPr lang="en-US" b="1" dirty="0" err="1">
                <a:effectLst/>
                <a:latin typeface="Arial" panose="020B0604020202020204" pitchFamily="34" charset="0"/>
                <a:ea typeface="Times New Roman" panose="02020603050405020304" pitchFamily="18" charset="0"/>
                <a:cs typeface="Times New Roman" panose="02020603050405020304" pitchFamily="18" charset="0"/>
              </a:rPr>
              <a:t>énergie</a:t>
            </a:r>
            <a:r>
              <a:rPr lang="en-US"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a:effectLst/>
                <a:latin typeface="Arial" panose="020B0604020202020204" pitchFamily="34" charset="0"/>
                <a:ea typeface="Times New Roman" panose="02020603050405020304" pitchFamily="18" charset="0"/>
                <a:cs typeface="Times New Roman" panose="02020603050405020304" pitchFamily="18" charset="0"/>
              </a:rPr>
              <a:t>particulièrement</a:t>
            </a:r>
            <a:r>
              <a:rPr lang="en-US" b="1" dirty="0">
                <a:effectLst/>
                <a:latin typeface="Arial" panose="020B0604020202020204" pitchFamily="34" charset="0"/>
                <a:ea typeface="Times New Roman" panose="02020603050405020304" pitchFamily="18" charset="0"/>
                <a:cs typeface="Times New Roman" panose="02020603050405020304" pitchFamily="18" charset="0"/>
              </a:rPr>
              <a:t>, l’</a:t>
            </a:r>
            <a:r>
              <a:rPr lang="fr-BE" b="1" dirty="0">
                <a:effectLst/>
                <a:latin typeface="Arial" panose="020B0604020202020204" pitchFamily="34" charset="0"/>
                <a:ea typeface="Times New Roman" panose="02020603050405020304" pitchFamily="18" charset="0"/>
                <a:cs typeface="Times New Roman" panose="02020603050405020304" pitchFamily="18" charset="0"/>
              </a:rPr>
              <a:t>électricité</a:t>
            </a:r>
            <a:r>
              <a:rPr lang="en-US" dirty="0">
                <a:effectLst/>
                <a:latin typeface="Arial" panose="020B0604020202020204" pitchFamily="34" charset="0"/>
                <a:ea typeface="Times New Roman" panose="02020603050405020304" pitchFamily="18" charset="0"/>
                <a:cs typeface="Times New Roman" panose="02020603050405020304" pitchFamily="18" charset="0"/>
              </a:rPr>
              <a:t>;</a:t>
            </a:r>
          </a:p>
          <a:p>
            <a:pPr marL="285750" indent="-285750">
              <a:buFont typeface="Wingdings" pitchFamily="2" charset="2"/>
              <a:buChar char="Ø"/>
            </a:pPr>
            <a:endParaRPr lang="fr-B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b="1" dirty="0">
                <a:effectLst/>
                <a:latin typeface="Arial" panose="020B0604020202020204" pitchFamily="34" charset="0"/>
                <a:ea typeface="Times New Roman" panose="02020603050405020304" pitchFamily="18" charset="0"/>
                <a:cs typeface="Times New Roman" panose="02020603050405020304" pitchFamily="18" charset="0"/>
              </a:rPr>
              <a:t>l'accès limité aux financements</a:t>
            </a:r>
            <a:r>
              <a:rPr lang="fr-BE" dirty="0">
                <a:effectLst/>
                <a:latin typeface="Arial" panose="020B0604020202020204" pitchFamily="34" charset="0"/>
                <a:ea typeface="Times New Roman" panose="02020603050405020304" pitchFamily="18" charset="0"/>
                <a:cs typeface="Times New Roman" panose="02020603050405020304" pitchFamily="18" charset="0"/>
              </a:rPr>
              <a:t> : </a:t>
            </a:r>
            <a:r>
              <a:rPr lang="fr-FR" dirty="0">
                <a:effectLst/>
                <a:latin typeface="Arial" panose="020B0604020202020204" pitchFamily="34" charset="0"/>
                <a:ea typeface="Times New Roman" panose="02020603050405020304" pitchFamily="18" charset="0"/>
                <a:cs typeface="Times New Roman" panose="02020603050405020304" pitchFamily="18" charset="0"/>
              </a:rPr>
              <a:t>Au Mali, on estime que 83% des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micro-entreprises</a:t>
            </a:r>
            <a:r>
              <a:rPr lang="fr-FR" dirty="0">
                <a:effectLst/>
                <a:latin typeface="Arial" panose="020B0604020202020204" pitchFamily="34" charset="0"/>
                <a:ea typeface="Times New Roman" panose="02020603050405020304" pitchFamily="18" charset="0"/>
                <a:cs typeface="Times New Roman" panose="02020603050405020304" pitchFamily="18" charset="0"/>
              </a:rPr>
              <a:t> et 72% des petites entreprises font face à des contraintes de financement.  Au Sénégal, cette proportion se lève respectivement à 92% et à 90% (2009)</a:t>
            </a:r>
            <a:r>
              <a:rPr lang="en-US" dirty="0">
                <a:effectLst/>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 et les </a:t>
            </a:r>
            <a:r>
              <a:rPr lang="en-US" b="1" dirty="0" err="1">
                <a:latin typeface="Arial" panose="020B0604020202020204" pitchFamily="34" charset="0"/>
                <a:ea typeface="Times New Roman" panose="02020603050405020304" pitchFamily="18" charset="0"/>
                <a:cs typeface="Times New Roman" panose="02020603050405020304" pitchFamily="18" charset="0"/>
              </a:rPr>
              <a:t>limites</a:t>
            </a:r>
            <a:r>
              <a:rPr lang="en-US" b="1" dirty="0">
                <a:latin typeface="Arial" panose="020B0604020202020204" pitchFamily="34" charset="0"/>
                <a:ea typeface="Times New Roman" panose="02020603050405020304" pitchFamily="18" charset="0"/>
                <a:cs typeface="Times New Roman" panose="02020603050405020304" pitchFamily="18" charset="0"/>
              </a:rPr>
              <a:t> de la </a:t>
            </a:r>
            <a:r>
              <a:rPr lang="en-US" b="1" dirty="0" err="1">
                <a:latin typeface="Arial" panose="020B0604020202020204" pitchFamily="34" charset="0"/>
                <a:ea typeface="Times New Roman" panose="02020603050405020304" pitchFamily="18" charset="0"/>
                <a:cs typeface="Times New Roman" panose="02020603050405020304" pitchFamily="18" charset="0"/>
              </a:rPr>
              <a:t>Facilité</a:t>
            </a:r>
            <a:r>
              <a:rPr lang="en-US" b="1" dirty="0">
                <a:latin typeface="Arial" panose="020B0604020202020204" pitchFamily="34" charset="0"/>
                <a:ea typeface="Times New Roman" panose="02020603050405020304" pitchFamily="18" charset="0"/>
                <a:cs typeface="Times New Roman" panose="02020603050405020304" pitchFamily="18" charset="0"/>
              </a:rPr>
              <a:t> </a:t>
            </a:r>
            <a:r>
              <a:rPr lang="en-US" b="1" dirty="0" err="1">
                <a:latin typeface="Arial" panose="020B0604020202020204" pitchFamily="34" charset="0"/>
                <a:ea typeface="Times New Roman" panose="02020603050405020304" pitchFamily="18" charset="0"/>
                <a:cs typeface="Times New Roman" panose="02020603050405020304" pitchFamily="18" charset="0"/>
              </a:rPr>
              <a:t>d’investissement</a:t>
            </a:r>
            <a:r>
              <a:rPr lang="en-US" b="1" dirty="0">
                <a:latin typeface="Arial" panose="020B0604020202020204" pitchFamily="34" charset="0"/>
                <a:ea typeface="Times New Roman" panose="02020603050405020304" pitchFamily="18" charset="0"/>
                <a:cs typeface="Times New Roman" panose="02020603050405020304" pitchFamily="18" charset="0"/>
              </a:rPr>
              <a:t> de la BEI </a:t>
            </a:r>
            <a:r>
              <a:rPr lang="en-US" dirty="0">
                <a:latin typeface="Arial" panose="020B0604020202020204" pitchFamily="34" charset="0"/>
                <a:ea typeface="Times New Roman" panose="02020603050405020304" pitchFamily="18" charset="0"/>
                <a:cs typeface="Times New Roman" panose="02020603050405020304" pitchFamily="18" charset="0"/>
              </a:rPr>
              <a:t>pour le </a:t>
            </a:r>
            <a:r>
              <a:rPr lang="en-US" dirty="0" err="1">
                <a:latin typeface="Arial" panose="020B0604020202020204" pitchFamily="34" charset="0"/>
                <a:ea typeface="Times New Roman" panose="02020603050405020304" pitchFamily="18" charset="0"/>
                <a:cs typeface="Times New Roman" panose="02020603050405020304" pitchFamily="18" charset="0"/>
              </a:rPr>
              <a:t>financement</a:t>
            </a:r>
            <a:r>
              <a:rPr lang="en-US" dirty="0">
                <a:latin typeface="Arial" panose="020B0604020202020204" pitchFamily="34" charset="0"/>
                <a:ea typeface="Times New Roman" panose="02020603050405020304" pitchFamily="18" charset="0"/>
                <a:cs typeface="Times New Roman" panose="02020603050405020304" pitchFamily="18" charset="0"/>
              </a:rPr>
              <a:t> des MPMEs ACP.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B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b="1" dirty="0">
                <a:effectLst/>
                <a:latin typeface="Arial" panose="020B0604020202020204" pitchFamily="34" charset="0"/>
                <a:ea typeface="Times New Roman" panose="02020603050405020304" pitchFamily="18" charset="0"/>
                <a:cs typeface="Times New Roman" panose="02020603050405020304" pitchFamily="18" charset="0"/>
              </a:rPr>
              <a:t>l</a:t>
            </a:r>
            <a:r>
              <a:rPr lang="en-US" b="1" dirty="0">
                <a:effectLst/>
                <a:latin typeface="Arial" panose="020B0604020202020204" pitchFamily="34" charset="0"/>
                <a:ea typeface="Times New Roman" panose="02020603050405020304" pitchFamily="18" charset="0"/>
                <a:cs typeface="Times New Roman" panose="02020603050405020304" pitchFamily="18" charset="0"/>
              </a:rPr>
              <a:t>e</a:t>
            </a:r>
            <a:r>
              <a:rPr lang="fr-BE"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a:effectLst/>
                <a:latin typeface="Arial" panose="020B0604020202020204" pitchFamily="34" charset="0"/>
                <a:ea typeface="Times New Roman" panose="02020603050405020304" pitchFamily="18" charset="0"/>
                <a:cs typeface="Times New Roman" panose="02020603050405020304" pitchFamily="18" charset="0"/>
              </a:rPr>
              <a:t>déficit</a:t>
            </a:r>
            <a:r>
              <a:rPr lang="en-US"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a:effectLst/>
                <a:latin typeface="Arial" panose="020B0604020202020204" pitchFamily="34" charset="0"/>
                <a:ea typeface="Times New Roman" panose="02020603050405020304" pitchFamily="18" charset="0"/>
                <a:cs typeface="Times New Roman" panose="02020603050405020304" pitchFamily="18" charset="0"/>
              </a:rPr>
              <a:t>d’emplois</a:t>
            </a:r>
            <a:r>
              <a:rPr lang="en-US" dirty="0">
                <a:effectLst/>
                <a:latin typeface="Arial" panose="020B0604020202020204" pitchFamily="34" charset="0"/>
                <a:ea typeface="Times New Roman" panose="02020603050405020304" pitchFamily="18" charset="0"/>
                <a:cs typeface="Times New Roman" panose="02020603050405020304" pitchFamily="18" charset="0"/>
              </a:rPr>
              <a:t>, la </a:t>
            </a:r>
            <a:r>
              <a:rPr lang="fr-BE" b="1" dirty="0">
                <a:effectLst/>
                <a:latin typeface="Arial" panose="020B0604020202020204" pitchFamily="34" charset="0"/>
                <a:ea typeface="Times New Roman" panose="02020603050405020304" pitchFamily="18" charset="0"/>
                <a:cs typeface="Times New Roman" panose="02020603050405020304" pitchFamily="18" charset="0"/>
              </a:rPr>
              <a:t>pénurie d'une main d'œuvre qualifiée</a:t>
            </a:r>
            <a:r>
              <a:rPr lang="fr-BE" dirty="0">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a:effectLst/>
                <a:latin typeface="Arial" panose="020B0604020202020204" pitchFamily="34" charset="0"/>
                <a:ea typeface="Times New Roman" panose="02020603050405020304" pitchFamily="18" charset="0"/>
                <a:cs typeface="Times New Roman" panose="02020603050405020304" pitchFamily="18" charset="0"/>
              </a:rPr>
              <a:t>et </a:t>
            </a:r>
            <a:r>
              <a:rPr lang="en-US" b="1" dirty="0" err="1">
                <a:effectLst/>
                <a:latin typeface="Arial" panose="020B0604020202020204" pitchFamily="34" charset="0"/>
                <a:ea typeface="Times New Roman" panose="02020603050405020304" pitchFamily="18" charset="0"/>
                <a:cs typeface="Times New Roman" panose="02020603050405020304" pitchFamily="18" charset="0"/>
              </a:rPr>
              <a:t>inadaptation</a:t>
            </a:r>
            <a:r>
              <a:rPr lang="en-US" b="1" dirty="0">
                <a:effectLst/>
                <a:latin typeface="Arial" panose="020B0604020202020204" pitchFamily="34" charset="0"/>
                <a:ea typeface="Times New Roman" panose="02020603050405020304" pitchFamily="18" charset="0"/>
                <a:cs typeface="Times New Roman" panose="02020603050405020304" pitchFamily="18" charset="0"/>
              </a:rPr>
              <a:t> du </a:t>
            </a:r>
            <a:r>
              <a:rPr lang="en-US" b="1" dirty="0" err="1">
                <a:effectLst/>
                <a:latin typeface="Arial" panose="020B0604020202020204" pitchFamily="34" charset="0"/>
                <a:ea typeface="Times New Roman" panose="02020603050405020304" pitchFamily="18" charset="0"/>
                <a:cs typeface="Times New Roman" panose="02020603050405020304" pitchFamily="18" charset="0"/>
              </a:rPr>
              <a:t>marché</a:t>
            </a:r>
            <a:r>
              <a:rPr lang="en-US" b="1" dirty="0">
                <a:effectLst/>
                <a:latin typeface="Arial" panose="020B0604020202020204" pitchFamily="34" charset="0"/>
                <a:ea typeface="Times New Roman" panose="02020603050405020304" pitchFamily="18" charset="0"/>
                <a:cs typeface="Times New Roman" panose="02020603050405020304" pitchFamily="18" charset="0"/>
              </a:rPr>
              <a:t> du travail: </a:t>
            </a:r>
            <a:r>
              <a:rPr lang="en-US" dirty="0">
                <a:effectLst/>
                <a:latin typeface="Arial" panose="020B0604020202020204" pitchFamily="34" charset="0"/>
                <a:ea typeface="Times New Roman" panose="02020603050405020304" pitchFamily="18" charset="0"/>
                <a:cs typeface="Times New Roman" panose="02020603050405020304" pitchFamily="18" charset="0"/>
              </a:rPr>
              <a:t>1 millions de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jeunes</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sur</a:t>
            </a:r>
            <a:r>
              <a:rPr lang="en-US" dirty="0">
                <a:effectLst/>
                <a:latin typeface="Arial" panose="020B0604020202020204" pitchFamily="34" charset="0"/>
                <a:ea typeface="Times New Roman" panose="02020603050405020304" pitchFamily="18" charset="0"/>
                <a:cs typeface="Times New Roman" panose="02020603050405020304" pitchFamily="18" charset="0"/>
              </a:rPr>
              <a:t> la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marché</a:t>
            </a:r>
            <a:r>
              <a:rPr lang="en-US" dirty="0">
                <a:effectLst/>
                <a:latin typeface="Arial" panose="020B0604020202020204" pitchFamily="34" charset="0"/>
                <a:ea typeface="Times New Roman" panose="02020603050405020304" pitchFamily="18" charset="0"/>
                <a:cs typeface="Times New Roman" panose="02020603050405020304" pitchFamily="18" charset="0"/>
              </a:rPr>
              <a:t> de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l’emploi</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africain</a:t>
            </a:r>
            <a:r>
              <a:rPr lang="en-US" dirty="0">
                <a:effectLst/>
                <a:latin typeface="Arial" panose="020B0604020202020204" pitchFamily="34" charset="0"/>
                <a:ea typeface="Times New Roman" panose="02020603050405020304" pitchFamily="18" charset="0"/>
                <a:cs typeface="Times New Roman" panose="02020603050405020304" pitchFamily="18" charset="0"/>
              </a:rPr>
              <a:t> par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mois</a:t>
            </a:r>
            <a:r>
              <a:rPr lang="en-US" dirty="0">
                <a:effectLst/>
                <a:latin typeface="Arial" panose="020B0604020202020204" pitchFamily="34" charset="0"/>
                <a:ea typeface="Times New Roman" panose="02020603050405020304" pitchFamily="18" charset="0"/>
                <a:cs typeface="Times New Roman" panose="02020603050405020304" pitchFamily="18" charset="0"/>
              </a:rPr>
              <a:t> (creation de 3 millions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d’emplois</a:t>
            </a:r>
            <a:r>
              <a:rPr lang="en-US" dirty="0">
                <a:effectLst/>
                <a:latin typeface="Arial" panose="020B0604020202020204" pitchFamily="34" charset="0"/>
                <a:ea typeface="Times New Roman" panose="02020603050405020304" pitchFamily="18" charset="0"/>
                <a:cs typeface="Times New Roman" panose="02020603050405020304" pitchFamily="18" charset="0"/>
              </a:rPr>
              <a:t> par an),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selon</a:t>
            </a:r>
            <a:r>
              <a:rPr lang="en-US" dirty="0">
                <a:effectLst/>
                <a:latin typeface="Arial" panose="020B0604020202020204" pitchFamily="34" charset="0"/>
                <a:ea typeface="Times New Roman" panose="02020603050405020304" pitchFamily="18" charset="0"/>
                <a:cs typeface="Times New Roman" panose="02020603050405020304" pitchFamily="18" charset="0"/>
              </a:rPr>
              <a:t> la </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Fondation</a:t>
            </a:r>
            <a:r>
              <a:rPr lang="en-US" dirty="0">
                <a:effectLst/>
                <a:latin typeface="Arial" panose="020B0604020202020204" pitchFamily="34" charset="0"/>
                <a:ea typeface="Times New Roman" panose="02020603050405020304" pitchFamily="18" charset="0"/>
                <a:cs typeface="Times New Roman" panose="02020603050405020304" pitchFamily="18" charset="0"/>
              </a:rPr>
              <a:t> Jobs for Africa</a:t>
            </a:r>
            <a:r>
              <a:rPr lang="fr-BE" dirty="0">
                <a:effectLst/>
                <a:latin typeface="Arial" panose="020B0604020202020204" pitchFamily="34" charset="0"/>
                <a:ea typeface="Times New Roman" panose="02020603050405020304" pitchFamily="18" charset="0"/>
                <a:cs typeface="Times New Roman" panose="02020603050405020304" pitchFamily="18" charset="0"/>
              </a:rPr>
              <a:t>; et</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B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dirty="0">
                <a:effectLst/>
                <a:latin typeface="Arial" panose="020B0604020202020204" pitchFamily="34" charset="0"/>
                <a:ea typeface="Times New Roman" panose="02020603050405020304" pitchFamily="18" charset="0"/>
                <a:cs typeface="Times New Roman" panose="02020603050405020304" pitchFamily="18" charset="0"/>
              </a:rPr>
              <a:t>le </a:t>
            </a:r>
            <a:r>
              <a:rPr lang="fr-BE" b="1" dirty="0">
                <a:effectLst/>
                <a:latin typeface="Arial" panose="020B0604020202020204" pitchFamily="34" charset="0"/>
                <a:ea typeface="Times New Roman" panose="02020603050405020304" pitchFamily="18" charset="0"/>
                <a:cs typeface="Times New Roman" panose="02020603050405020304" pitchFamily="18" charset="0"/>
              </a:rPr>
              <a:t>sous-développement des marchés des services d'appui </a:t>
            </a:r>
            <a:r>
              <a:rPr lang="fr-BE" dirty="0">
                <a:effectLst/>
                <a:latin typeface="Arial" panose="020B0604020202020204" pitchFamily="34" charset="0"/>
                <a:ea typeface="Times New Roman" panose="02020603050405020304" pitchFamily="18" charset="0"/>
                <a:cs typeface="Times New Roman" panose="02020603050405020304" pitchFamily="18" charset="0"/>
              </a:rPr>
              <a:t>au développement des entreprises</a:t>
            </a:r>
            <a:r>
              <a:rPr lang="fr-BE"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p>
        </p:txBody>
      </p:sp>
      <p:graphicFrame>
        <p:nvGraphicFramePr>
          <p:cNvPr id="4" name="Tableau 3"/>
          <p:cNvGraphicFramePr/>
          <p:nvPr>
            <p:extLst>
              <p:ext uri="{D42A27DB-BD31-4B8C-83A1-F6EECF244321}">
                <p14:modId xmlns:p14="http://schemas.microsoft.com/office/powerpoint/2010/main" val="1940769492"/>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404083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fr-FR" dirty="0"/>
              <a:t>Introduction </a:t>
            </a:r>
            <a:r>
              <a:rPr lang="en-US" dirty="0"/>
              <a:t>(suite)</a:t>
            </a:r>
            <a:endParaRPr lang="en-GB" dirty="0"/>
          </a:p>
        </p:txBody>
      </p:sp>
      <p:sp>
        <p:nvSpPr>
          <p:cNvPr id="3" name="Text Placeholder 2"/>
          <p:cNvSpPr>
            <a:spLocks noGrp="1"/>
          </p:cNvSpPr>
          <p:nvPr>
            <p:ph type="body" sz="quarter" idx="11"/>
          </p:nvPr>
        </p:nvSpPr>
        <p:spPr>
          <a:xfrm>
            <a:off x="323850" y="1760240"/>
            <a:ext cx="8424863" cy="4417774"/>
          </a:xfrm>
        </p:spPr>
        <p:txBody>
          <a:bodyPr>
            <a:normAutofit/>
          </a:bodyPr>
          <a:lstStyle/>
          <a:p>
            <a:pPr algn="just">
              <a:spcBef>
                <a:spcPts val="0"/>
              </a:spcBef>
              <a:spcAft>
                <a:spcPts val="400"/>
              </a:spcAft>
              <a:buClr>
                <a:srgbClr val="EC6B10"/>
              </a:buClr>
              <a:buSzPct val="106000"/>
              <a:buFont typeface="Calibri" pitchFamily="34" charset="0"/>
              <a:buChar char="•"/>
            </a:pPr>
            <a:r>
              <a:rPr lang="fr-FR" sz="2000" dirty="0"/>
              <a:t> </a:t>
            </a:r>
            <a:r>
              <a:rPr lang="en-US" sz="2000" b="1" dirty="0" err="1">
                <a:solidFill>
                  <a:srgbClr val="EC6B10"/>
                </a:solidFill>
              </a:rPr>
              <a:t>Approche</a:t>
            </a:r>
            <a:r>
              <a:rPr lang="en-US" sz="2000" b="1" dirty="0">
                <a:solidFill>
                  <a:srgbClr val="EC6B10"/>
                </a:solidFill>
              </a:rPr>
              <a:t> </a:t>
            </a:r>
            <a:r>
              <a:rPr lang="en-US" sz="2000" b="1" dirty="0" err="1">
                <a:solidFill>
                  <a:srgbClr val="EC6B10"/>
                </a:solidFill>
              </a:rPr>
              <a:t>holistique</a:t>
            </a:r>
            <a:r>
              <a:rPr lang="en-US" sz="2000" b="1" dirty="0">
                <a:solidFill>
                  <a:srgbClr val="EC6B10"/>
                </a:solidFill>
              </a:rPr>
              <a:t> </a:t>
            </a:r>
            <a:r>
              <a:rPr lang="en-US" sz="2000" b="1" dirty="0" err="1">
                <a:solidFill>
                  <a:srgbClr val="EC6B10"/>
                </a:solidFill>
              </a:rPr>
              <a:t>répondant</a:t>
            </a:r>
            <a:r>
              <a:rPr lang="en-US" sz="2000" b="1" dirty="0">
                <a:solidFill>
                  <a:srgbClr val="EC6B10"/>
                </a:solidFill>
              </a:rPr>
              <a:t> à </a:t>
            </a:r>
            <a:r>
              <a:rPr lang="en-US" sz="2000" b="1" dirty="0" err="1">
                <a:solidFill>
                  <a:srgbClr val="EC6B10"/>
                </a:solidFill>
              </a:rPr>
              <a:t>toutes</a:t>
            </a:r>
            <a:r>
              <a:rPr lang="en-US" sz="2000" b="1" dirty="0">
                <a:solidFill>
                  <a:srgbClr val="EC6B10"/>
                </a:solidFill>
              </a:rPr>
              <a:t> les </a:t>
            </a:r>
            <a:r>
              <a:rPr lang="en-US" sz="2000" b="1" dirty="0" err="1">
                <a:solidFill>
                  <a:srgbClr val="EC6B10"/>
                </a:solidFill>
              </a:rPr>
              <a:t>contraintes</a:t>
            </a:r>
            <a:r>
              <a:rPr lang="en-US" sz="2000" b="1" dirty="0">
                <a:solidFill>
                  <a:srgbClr val="EC6B10"/>
                </a:solidFill>
              </a:rPr>
              <a:t> </a:t>
            </a:r>
            <a:r>
              <a:rPr lang="en-US" sz="2000" b="1" dirty="0" err="1">
                <a:solidFill>
                  <a:srgbClr val="EC6B10"/>
                </a:solidFill>
              </a:rPr>
              <a:t>pertinentes</a:t>
            </a:r>
            <a:r>
              <a:rPr lang="fr-FR" sz="2000" b="1" dirty="0">
                <a:solidFill>
                  <a:srgbClr val="EC6B10"/>
                </a:solidFill>
              </a:rPr>
              <a:t>:  </a:t>
            </a:r>
          </a:p>
          <a:p>
            <a:endParaRPr lang="en-GB" sz="800" dirty="0"/>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L="180000" marR="0" lvl="0" indent="-252000" algn="just" defTabSz="914400" rtl="0" eaLnBrk="1" fontAlgn="auto" latinLnBrk="0" hangingPunct="1">
              <a:lnSpc>
                <a:spcPts val="1800"/>
              </a:lnSpc>
              <a:spcBef>
                <a:spcPts val="0"/>
              </a:spcBef>
              <a:spcAft>
                <a:spcPts val="0"/>
              </a:spcAft>
              <a:buClr>
                <a:srgbClr val="EC6B10"/>
              </a:buClr>
              <a:buSzPct val="106000"/>
              <a:buFont typeface="Calibri" pitchFamily="34" charset="0"/>
              <a:buChar char="•"/>
              <a:tabLst/>
              <a:defRPr/>
            </a:pPr>
            <a:endParaRPr lang="en-US" sz="2000" b="1" dirty="0">
              <a:solidFill>
                <a:srgbClr val="EC6B10"/>
              </a:solidFill>
            </a:endParaRPr>
          </a:p>
          <a:p>
            <a:pPr marR="0" lvl="0" algn="just" defTabSz="914400" rtl="0" eaLnBrk="1" fontAlgn="auto" latinLnBrk="0" hangingPunct="1">
              <a:lnSpc>
                <a:spcPts val="1800"/>
              </a:lnSpc>
              <a:spcBef>
                <a:spcPts val="0"/>
              </a:spcBef>
              <a:spcAft>
                <a:spcPts val="0"/>
              </a:spcAft>
              <a:buClr>
                <a:srgbClr val="EC6B10"/>
              </a:buClr>
              <a:buSzPct val="106000"/>
              <a:tabLst/>
              <a:defRPr/>
            </a:pPr>
            <a:endParaRPr lang="en-US" sz="2000" b="1" dirty="0">
              <a:solidFill>
                <a:srgbClr val="EC6B10"/>
              </a:solidFill>
            </a:endParaRPr>
          </a:p>
          <a:p>
            <a:pPr algn="just">
              <a:spcBef>
                <a:spcPts val="0"/>
              </a:spcBef>
              <a:spcAft>
                <a:spcPts val="400"/>
              </a:spcAft>
              <a:buClr>
                <a:srgbClr val="EC6B10"/>
              </a:buClr>
              <a:buSzPct val="106000"/>
            </a:pPr>
            <a:endParaRPr lang="fr-FR" sz="2000" b="1" dirty="0">
              <a:solidFill>
                <a:srgbClr val="EC6B10"/>
              </a:solidFill>
            </a:endParaRPr>
          </a:p>
        </p:txBody>
      </p:sp>
      <p:graphicFrame>
        <p:nvGraphicFramePr>
          <p:cNvPr id="4" name="Tableau 3"/>
          <p:cNvGraphicFramePr/>
          <p:nvPr>
            <p:extLst>
              <p:ext uri="{D42A27DB-BD31-4B8C-83A1-F6EECF244321}">
                <p14:modId xmlns:p14="http://schemas.microsoft.com/office/powerpoint/2010/main" val="1940769492"/>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graphicFrame>
        <p:nvGraphicFramePr>
          <p:cNvPr id="5" name="Diagramme 4"/>
          <p:cNvGraphicFramePr/>
          <p:nvPr>
            <p:extLst>
              <p:ext uri="{D42A27DB-BD31-4B8C-83A1-F6EECF244321}">
                <p14:modId xmlns:p14="http://schemas.microsoft.com/office/powerpoint/2010/main" val="1694611208"/>
              </p:ext>
            </p:extLst>
          </p:nvPr>
        </p:nvGraphicFramePr>
        <p:xfrm>
          <a:off x="323528" y="2476499"/>
          <a:ext cx="8641878" cy="333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ource"/>
          <p:cNvSpPr>
            <a:spLocks noGrp="1"/>
          </p:cNvSpPr>
          <p:nvPr/>
        </p:nvSpPr>
        <p:spPr bwMode="auto">
          <a:xfrm>
            <a:off x="702245" y="5589240"/>
            <a:ext cx="8441755" cy="685445"/>
          </a:xfrm>
          <a:prstGeom prst="rect">
            <a:avLst/>
          </a:prstGeom>
          <a:solidFill>
            <a:srgbClr val="92D050"/>
          </a:solid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0" lvl="0" indent="0" algn="ctr">
              <a:buNone/>
            </a:pPr>
            <a:r>
              <a:rPr lang="en-US" b="1" dirty="0">
                <a:latin typeface="Calibri" panose="020F0502020204030204" pitchFamily="34" charset="0"/>
                <a:cs typeface="Calibri" panose="020F0502020204030204" pitchFamily="34" charset="0"/>
              </a:rPr>
              <a:t>MPMEs</a:t>
            </a:r>
            <a:r>
              <a:rPr lang="en-US" sz="1400" b="1" dirty="0">
                <a:latin typeface="Calibri" panose="020F0502020204030204" pitchFamily="34" charset="0"/>
                <a:cs typeface="Calibri" panose="020F0502020204030204" pitchFamily="34" charset="0"/>
              </a:rPr>
              <a:t>  - </a:t>
            </a:r>
            <a:r>
              <a:rPr lang="en-US" b="1" dirty="0" err="1">
                <a:latin typeface="Calibri" panose="020F0502020204030204" pitchFamily="34" charset="0"/>
                <a:cs typeface="Calibri" panose="020F0502020204030204" pitchFamily="34" charset="0"/>
              </a:rPr>
              <a:t>Secteur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informel</a:t>
            </a:r>
            <a:r>
              <a:rPr lang="en-US" b="1" dirty="0">
                <a:latin typeface="Calibri" panose="020F0502020204030204" pitchFamily="34" charset="0"/>
                <a:cs typeface="Calibri" panose="020F0502020204030204" pitchFamily="34" charset="0"/>
              </a:rPr>
              <a:t>  </a:t>
            </a:r>
          </a:p>
          <a:p>
            <a:pPr marL="0" lvl="0" indent="0" algn="ctr">
              <a:buNone/>
            </a:pPr>
            <a:r>
              <a:rPr lang="en-US" b="1" i="1" u="sng" dirty="0">
                <a:solidFill>
                  <a:srgbClr val="7030A0"/>
                </a:solidFill>
                <a:latin typeface="Calibri" panose="020F0502020204030204" pitchFamily="34" charset="0"/>
                <a:cs typeface="Calibri" panose="020F0502020204030204" pitchFamily="34" charset="0"/>
              </a:rPr>
              <a:t>Entrepreneurs </a:t>
            </a:r>
            <a:r>
              <a:rPr lang="en-US" b="1" i="1" u="sng" dirty="0" err="1">
                <a:solidFill>
                  <a:srgbClr val="7030A0"/>
                </a:solidFill>
                <a:latin typeface="Calibri" panose="020F0502020204030204" pitchFamily="34" charset="0"/>
                <a:cs typeface="Calibri" panose="020F0502020204030204" pitchFamily="34" charset="0"/>
              </a:rPr>
              <a:t>défavorisés</a:t>
            </a:r>
            <a:r>
              <a:rPr lang="en-US" b="1" i="1" u="sng" dirty="0">
                <a:solidFill>
                  <a:srgbClr val="7030A0"/>
                </a:solidFill>
                <a:latin typeface="Calibri" panose="020F0502020204030204" pitchFamily="34" charset="0"/>
                <a:cs typeface="Calibri" panose="020F0502020204030204" pitchFamily="34" charset="0"/>
              </a:rPr>
              <a:t> /</a:t>
            </a:r>
            <a:r>
              <a:rPr lang="en-US" b="1" i="1" u="sng" dirty="0" err="1">
                <a:solidFill>
                  <a:srgbClr val="7030A0"/>
                </a:solidFill>
                <a:latin typeface="Calibri" panose="020F0502020204030204" pitchFamily="34" charset="0"/>
                <a:cs typeface="Calibri" panose="020F0502020204030204" pitchFamily="34" charset="0"/>
              </a:rPr>
              <a:t>vulnérables</a:t>
            </a:r>
            <a:r>
              <a:rPr lang="en-US" b="1" dirty="0">
                <a:solidFill>
                  <a:srgbClr val="7030A0"/>
                </a:solidFill>
                <a:latin typeface="Calibri" panose="020F0502020204030204" pitchFamily="34" charset="0"/>
                <a:cs typeface="Calibri" panose="020F0502020204030204" pitchFamily="34" charset="0"/>
              </a:rPr>
              <a:t>: </a:t>
            </a:r>
            <a:r>
              <a:rPr lang="en-US" b="1" dirty="0" err="1">
                <a:solidFill>
                  <a:srgbClr val="7030A0"/>
                </a:solidFill>
                <a:latin typeface="Calibri" panose="020F0502020204030204" pitchFamily="34" charset="0"/>
                <a:cs typeface="Calibri" panose="020F0502020204030204" pitchFamily="34" charset="0"/>
              </a:rPr>
              <a:t>Jeunes</a:t>
            </a:r>
            <a:r>
              <a:rPr lang="en-US" b="1" dirty="0">
                <a:solidFill>
                  <a:srgbClr val="7030A0"/>
                </a:solidFill>
                <a:latin typeface="Calibri" panose="020F0502020204030204" pitchFamily="34" charset="0"/>
                <a:cs typeface="Calibri" panose="020F0502020204030204" pitchFamily="34" charset="0"/>
              </a:rPr>
              <a:t>, femmes et </a:t>
            </a:r>
            <a:r>
              <a:rPr lang="en-US" b="1" dirty="0" err="1">
                <a:solidFill>
                  <a:srgbClr val="7030A0"/>
                </a:solidFill>
                <a:latin typeface="Calibri" panose="020F0502020204030204" pitchFamily="34" charset="0"/>
                <a:cs typeface="Calibri" panose="020F0502020204030204" pitchFamily="34" charset="0"/>
              </a:rPr>
              <a:t>handicapés</a:t>
            </a:r>
            <a:endParaRPr lang="en-CA" b="1" dirty="0">
              <a:solidFill>
                <a:srgbClr val="7030A0"/>
              </a:solidFill>
              <a:latin typeface="+mj-lt"/>
            </a:endParaRPr>
          </a:p>
        </p:txBody>
      </p:sp>
    </p:spTree>
    <p:extLst>
      <p:ext uri="{BB962C8B-B14F-4D97-AF65-F5344CB8AC3E}">
        <p14:creationId xmlns:p14="http://schemas.microsoft.com/office/powerpoint/2010/main" val="334202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ormAutofit fontScale="70000" lnSpcReduction="20000"/>
          </a:bodyPr>
          <a:lstStyle/>
          <a:p>
            <a:r>
              <a:rPr lang="en-US" dirty="0"/>
              <a:t>2. </a:t>
            </a:r>
            <a:r>
              <a:rPr lang="en-US" dirty="0" err="1"/>
              <a:t>Priorités</a:t>
            </a:r>
            <a:r>
              <a:rPr lang="en-US" dirty="0"/>
              <a:t> </a:t>
            </a:r>
            <a:r>
              <a:rPr lang="en-US" dirty="0" err="1"/>
              <a:t>d’intervention</a:t>
            </a:r>
            <a:r>
              <a:rPr lang="en-US" dirty="0"/>
              <a:t>, </a:t>
            </a:r>
            <a:r>
              <a:rPr lang="en-US" dirty="0" err="1"/>
              <a:t>piliers</a:t>
            </a:r>
            <a:r>
              <a:rPr lang="en-US" dirty="0"/>
              <a:t> </a:t>
            </a:r>
            <a:r>
              <a:rPr lang="en-US" dirty="0" err="1"/>
              <a:t>stragétiques</a:t>
            </a:r>
            <a:r>
              <a:rPr lang="en-US" dirty="0"/>
              <a:t>  et </a:t>
            </a:r>
            <a:r>
              <a:rPr lang="en-US" dirty="0" err="1"/>
              <a:t>principes</a:t>
            </a:r>
            <a:r>
              <a:rPr lang="en-US" dirty="0"/>
              <a:t> </a:t>
            </a:r>
            <a:r>
              <a:rPr lang="en-US" dirty="0" err="1"/>
              <a:t>directeurs</a:t>
            </a:r>
            <a:r>
              <a:rPr lang="en-US" dirty="0"/>
              <a:t> de </a:t>
            </a:r>
            <a:r>
              <a:rPr lang="en-US" dirty="0" err="1"/>
              <a:t>mise</a:t>
            </a:r>
            <a:r>
              <a:rPr lang="en-US" dirty="0"/>
              <a:t> </a:t>
            </a:r>
            <a:r>
              <a:rPr lang="en-US" dirty="0" err="1"/>
              <a:t>en</a:t>
            </a:r>
            <a:r>
              <a:rPr lang="en-US" dirty="0"/>
              <a:t> oeuvre </a:t>
            </a:r>
            <a:endParaRPr lang="fr-BE" dirty="0"/>
          </a:p>
          <a:p>
            <a:endParaRPr lang="fr-FR" dirty="0"/>
          </a:p>
        </p:txBody>
      </p:sp>
      <p:sp>
        <p:nvSpPr>
          <p:cNvPr id="4" name="Rectangle 3"/>
          <p:cNvSpPr>
            <a:spLocks noChangeArrowheads="1"/>
          </p:cNvSpPr>
          <p:nvPr/>
        </p:nvSpPr>
        <p:spPr bwMode="gray">
          <a:xfrm>
            <a:off x="362907" y="2014270"/>
            <a:ext cx="3997471" cy="2149502"/>
          </a:xfrm>
          <a:prstGeom prst="rect">
            <a:avLst/>
          </a:prstGeom>
          <a:solidFill>
            <a:schemeClr val="bg2">
              <a:lumMod val="95000"/>
            </a:schemeClr>
          </a:solidFill>
          <a:ln w="19050">
            <a:solidFill>
              <a:schemeClr val="tx1">
                <a:lumMod val="75000"/>
                <a:lumOff val="25000"/>
              </a:schemeClr>
            </a:solidFill>
            <a:miter lim="800000"/>
            <a:headEnd/>
            <a:tailEnd/>
          </a:ln>
        </p:spPr>
        <p:txBody>
          <a:bodyPr wrap="none" lIns="0" tIns="0" rIns="0" bIns="0" anchor="ctr"/>
          <a:lstStyle/>
          <a:p>
            <a:endParaRPr lang="en-US" dirty="0">
              <a:solidFill>
                <a:schemeClr val="bg2"/>
              </a:solidFill>
              <a:latin typeface="+mj-lt"/>
            </a:endParaRPr>
          </a:p>
        </p:txBody>
      </p:sp>
      <p:sp>
        <p:nvSpPr>
          <p:cNvPr id="12" name="PubPieSlice"/>
          <p:cNvSpPr>
            <a:spLocks noEditPoints="1" noChangeArrowheads="1"/>
          </p:cNvSpPr>
          <p:nvPr/>
        </p:nvSpPr>
        <p:spPr bwMode="gray">
          <a:xfrm flipV="1">
            <a:off x="2203607" y="2469603"/>
            <a:ext cx="3580434" cy="3545406"/>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p:spPr>
        <p:txBody>
          <a:bodyPr rot="10800000" wrap="none" lIns="43987" tIns="43987" rIns="43987" bIns="43987"/>
          <a:lstStyle/>
          <a:p>
            <a:endParaRPr lang="en-GB">
              <a:solidFill>
                <a:schemeClr val="bg2"/>
              </a:solidFill>
              <a:latin typeface="+mj-lt"/>
            </a:endParaRPr>
          </a:p>
        </p:txBody>
      </p:sp>
      <p:sp>
        <p:nvSpPr>
          <p:cNvPr id="18" name="Text Box 7"/>
          <p:cNvSpPr txBox="1">
            <a:spLocks noChangeArrowheads="1"/>
          </p:cNvSpPr>
          <p:nvPr/>
        </p:nvSpPr>
        <p:spPr bwMode="gray">
          <a:xfrm>
            <a:off x="3818587" y="3450398"/>
            <a:ext cx="1434818" cy="296937"/>
          </a:xfrm>
          <a:prstGeom prst="rect">
            <a:avLst/>
          </a:prstGeom>
          <a:noFill/>
          <a:ln w="12700">
            <a:noFill/>
            <a:miter lim="800000"/>
            <a:headEnd type="none" w="sm" len="sm"/>
            <a:tailEnd type="none" w="sm" len="sm"/>
          </a:ln>
        </p:spPr>
        <p:txBody>
          <a:bodyPr lIns="0" tIns="0" rIns="0" bIns="47177" anchor="ctr">
            <a:spAutoFit/>
          </a:bodyPr>
          <a:lstStyle/>
          <a:p>
            <a:pPr algn="ctr" defTabSz="880622">
              <a:lnSpc>
                <a:spcPct val="90000"/>
              </a:lnSpc>
              <a:spcBef>
                <a:spcPct val="50000"/>
              </a:spcBef>
            </a:pPr>
            <a:r>
              <a:rPr lang="fr-CH" noProof="1">
                <a:solidFill>
                  <a:schemeClr val="bg2"/>
                </a:solidFill>
                <a:latin typeface="+mj-lt"/>
              </a:rPr>
              <a:t>SMEs</a:t>
            </a:r>
            <a:endParaRPr lang="en-GB" noProof="1">
              <a:solidFill>
                <a:schemeClr val="bg2"/>
              </a:solidFill>
              <a:latin typeface="+mj-lt"/>
            </a:endParaRPr>
          </a:p>
        </p:txBody>
      </p:sp>
      <p:sp>
        <p:nvSpPr>
          <p:cNvPr id="20" name="Text Box 7"/>
          <p:cNvSpPr txBox="1">
            <a:spLocks noChangeArrowheads="1"/>
          </p:cNvSpPr>
          <p:nvPr/>
        </p:nvSpPr>
        <p:spPr bwMode="gray">
          <a:xfrm>
            <a:off x="2383769" y="4832454"/>
            <a:ext cx="1434818" cy="296937"/>
          </a:xfrm>
          <a:prstGeom prst="rect">
            <a:avLst/>
          </a:prstGeom>
          <a:noFill/>
          <a:ln w="12700">
            <a:noFill/>
            <a:miter lim="800000"/>
            <a:headEnd type="none" w="sm" len="sm"/>
            <a:tailEnd type="none" w="sm" len="sm"/>
          </a:ln>
        </p:spPr>
        <p:txBody>
          <a:bodyPr lIns="0" tIns="0" rIns="0" bIns="47177" anchor="ctr">
            <a:spAutoFit/>
          </a:bodyPr>
          <a:lstStyle/>
          <a:p>
            <a:pPr algn="ctr" defTabSz="880622">
              <a:lnSpc>
                <a:spcPct val="90000"/>
              </a:lnSpc>
              <a:spcBef>
                <a:spcPct val="50000"/>
              </a:spcBef>
            </a:pPr>
            <a:r>
              <a:rPr lang="fr-CH" noProof="1">
                <a:solidFill>
                  <a:schemeClr val="bg2"/>
                </a:solidFill>
                <a:latin typeface="+mj-lt"/>
              </a:rPr>
              <a:t>SMEs</a:t>
            </a:r>
            <a:endParaRPr lang="en-GB" noProof="1">
              <a:solidFill>
                <a:schemeClr val="bg2"/>
              </a:solidFill>
              <a:latin typeface="+mj-lt"/>
            </a:endParaRPr>
          </a:p>
        </p:txBody>
      </p:sp>
      <p:sp>
        <p:nvSpPr>
          <p:cNvPr id="24" name="Rectangle 23"/>
          <p:cNvSpPr>
            <a:spLocks noChangeArrowheads="1"/>
          </p:cNvSpPr>
          <p:nvPr/>
        </p:nvSpPr>
        <p:spPr bwMode="gray">
          <a:xfrm>
            <a:off x="4476692" y="1982678"/>
            <a:ext cx="4271772" cy="2156567"/>
          </a:xfrm>
          <a:prstGeom prst="rect">
            <a:avLst/>
          </a:prstGeom>
          <a:solidFill>
            <a:schemeClr val="bg2">
              <a:lumMod val="95000"/>
            </a:schemeClr>
          </a:solidFill>
          <a:ln w="19050">
            <a:solidFill>
              <a:schemeClr val="tx1">
                <a:lumMod val="75000"/>
                <a:lumOff val="25000"/>
              </a:schemeClr>
            </a:solidFill>
            <a:miter lim="800000"/>
            <a:headEnd/>
            <a:tailEnd/>
          </a:ln>
        </p:spPr>
        <p:txBody>
          <a:bodyPr wrap="none" lIns="0" tIns="0" rIns="0" bIns="0" anchor="ctr"/>
          <a:lstStyle/>
          <a:p>
            <a:endParaRPr lang="en-US" dirty="0">
              <a:solidFill>
                <a:schemeClr val="bg2"/>
              </a:solidFill>
              <a:latin typeface="+mj-lt"/>
            </a:endParaRPr>
          </a:p>
        </p:txBody>
      </p:sp>
      <p:sp>
        <p:nvSpPr>
          <p:cNvPr id="26" name="Rectangle 25"/>
          <p:cNvSpPr>
            <a:spLocks noChangeArrowheads="1"/>
          </p:cNvSpPr>
          <p:nvPr/>
        </p:nvSpPr>
        <p:spPr bwMode="gray">
          <a:xfrm>
            <a:off x="362909" y="4220678"/>
            <a:ext cx="3962620" cy="1998502"/>
          </a:xfrm>
          <a:prstGeom prst="rect">
            <a:avLst/>
          </a:prstGeom>
          <a:solidFill>
            <a:schemeClr val="bg2">
              <a:lumMod val="95000"/>
            </a:schemeClr>
          </a:solidFill>
          <a:ln w="19050">
            <a:solidFill>
              <a:schemeClr val="tx1">
                <a:lumMod val="50000"/>
                <a:lumOff val="50000"/>
              </a:schemeClr>
            </a:solidFill>
            <a:miter lim="800000"/>
            <a:headEnd/>
            <a:tailEnd/>
          </a:ln>
        </p:spPr>
        <p:txBody>
          <a:bodyPr wrap="none" lIns="0" tIns="0" rIns="0" bIns="0" anchor="ctr"/>
          <a:lstStyle/>
          <a:p>
            <a:endParaRPr lang="en-US">
              <a:solidFill>
                <a:schemeClr val="bg2"/>
              </a:solidFill>
              <a:latin typeface="+mj-lt"/>
            </a:endParaRPr>
          </a:p>
        </p:txBody>
      </p:sp>
      <p:sp>
        <p:nvSpPr>
          <p:cNvPr id="28" name="Rectangle 27"/>
          <p:cNvSpPr>
            <a:spLocks noChangeArrowheads="1"/>
          </p:cNvSpPr>
          <p:nvPr/>
        </p:nvSpPr>
        <p:spPr bwMode="gray">
          <a:xfrm>
            <a:off x="4445925" y="4214368"/>
            <a:ext cx="4302538" cy="2004812"/>
          </a:xfrm>
          <a:prstGeom prst="rect">
            <a:avLst/>
          </a:prstGeom>
          <a:solidFill>
            <a:schemeClr val="bg2">
              <a:lumMod val="95000"/>
            </a:schemeClr>
          </a:solidFill>
          <a:ln w="19050">
            <a:solidFill>
              <a:schemeClr val="tx1">
                <a:lumMod val="75000"/>
                <a:lumOff val="25000"/>
              </a:schemeClr>
            </a:solidFill>
            <a:miter lim="800000"/>
            <a:headEnd/>
            <a:tailEnd/>
          </a:ln>
        </p:spPr>
        <p:txBody>
          <a:bodyPr wrap="none" lIns="0" tIns="0" rIns="0" bIns="0" anchor="ctr"/>
          <a:lstStyle/>
          <a:p>
            <a:endParaRPr lang="en-US">
              <a:solidFill>
                <a:schemeClr val="bg2"/>
              </a:solidFill>
              <a:latin typeface="+mj-lt"/>
            </a:endParaRPr>
          </a:p>
        </p:txBody>
      </p:sp>
      <p:sp>
        <p:nvSpPr>
          <p:cNvPr id="30" name="PubPieSlice"/>
          <p:cNvSpPr>
            <a:spLocks noEditPoints="1" noChangeArrowheads="1"/>
          </p:cNvSpPr>
          <p:nvPr/>
        </p:nvSpPr>
        <p:spPr bwMode="gray">
          <a:xfrm>
            <a:off x="2599671" y="2380629"/>
            <a:ext cx="3580434" cy="3542471"/>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solidFill>
              <a:schemeClr val="tx1">
                <a:lumMod val="10000"/>
                <a:lumOff val="90000"/>
              </a:schemeClr>
            </a:solidFill>
            <a:miter lim="800000"/>
            <a:headEnd type="none" w="sm" len="sm"/>
            <a:tailEnd type="none" w="sm" len="sm"/>
          </a:ln>
        </p:spPr>
        <p:txBody>
          <a:bodyPr lIns="94361" tIns="47177" rIns="94361" bIns="47177" anchor="ctr"/>
          <a:lstStyle/>
          <a:p>
            <a:endParaRPr lang="en-GB">
              <a:solidFill>
                <a:schemeClr val="bg2"/>
              </a:solidFill>
              <a:latin typeface="+mj-lt"/>
            </a:endParaRPr>
          </a:p>
        </p:txBody>
      </p:sp>
      <p:sp>
        <p:nvSpPr>
          <p:cNvPr id="34" name="PubPieSlice"/>
          <p:cNvSpPr>
            <a:spLocks noEditPoints="1" noChangeArrowheads="1"/>
          </p:cNvSpPr>
          <p:nvPr/>
        </p:nvSpPr>
        <p:spPr bwMode="gray">
          <a:xfrm rot="5400000">
            <a:off x="2653448" y="2384743"/>
            <a:ext cx="3580434" cy="3542471"/>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solidFill>
              <a:schemeClr val="tx1">
                <a:lumMod val="10000"/>
                <a:lumOff val="90000"/>
              </a:schemeClr>
            </a:solidFill>
            <a:miter lim="800000"/>
            <a:headEnd type="none" w="sm" len="sm"/>
            <a:tailEnd type="none" w="sm" len="sm"/>
          </a:ln>
        </p:spPr>
        <p:txBody>
          <a:bodyPr lIns="94361" tIns="47177" rIns="94361" bIns="47177" anchor="ctr"/>
          <a:lstStyle/>
          <a:p>
            <a:endParaRPr lang="en-GB">
              <a:solidFill>
                <a:schemeClr val="bg2"/>
              </a:solidFill>
              <a:latin typeface="+mj-lt"/>
            </a:endParaRPr>
          </a:p>
        </p:txBody>
      </p:sp>
      <p:sp>
        <p:nvSpPr>
          <p:cNvPr id="36" name="PubPieSlice"/>
          <p:cNvSpPr>
            <a:spLocks noEditPoints="1" noChangeArrowheads="1"/>
          </p:cNvSpPr>
          <p:nvPr/>
        </p:nvSpPr>
        <p:spPr bwMode="gray">
          <a:xfrm rot="10800000">
            <a:off x="2625055" y="2488173"/>
            <a:ext cx="3580434" cy="3542471"/>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solidFill>
              <a:schemeClr val="tx1">
                <a:lumMod val="10000"/>
                <a:lumOff val="90000"/>
              </a:schemeClr>
            </a:solidFill>
            <a:miter lim="800000"/>
            <a:headEnd type="none" w="sm" len="sm"/>
            <a:tailEnd type="none" w="sm" len="sm"/>
          </a:ln>
        </p:spPr>
        <p:txBody>
          <a:bodyPr lIns="94361" tIns="47177" rIns="94361" bIns="47177" anchor="ctr"/>
          <a:lstStyle/>
          <a:p>
            <a:endParaRPr lang="en-GB">
              <a:solidFill>
                <a:schemeClr val="bg2"/>
              </a:solidFill>
              <a:latin typeface="+mj-lt"/>
            </a:endParaRPr>
          </a:p>
        </p:txBody>
      </p:sp>
      <p:sp>
        <p:nvSpPr>
          <p:cNvPr id="38" name="PubPieSlice"/>
          <p:cNvSpPr>
            <a:spLocks noEditPoints="1" noChangeArrowheads="1"/>
          </p:cNvSpPr>
          <p:nvPr/>
        </p:nvSpPr>
        <p:spPr bwMode="gray">
          <a:xfrm rot="16200000">
            <a:off x="2583855" y="2453556"/>
            <a:ext cx="3580434" cy="3542471"/>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p:spPr>
        <p:txBody>
          <a:bodyPr lIns="94361" tIns="47177" rIns="94361" bIns="47177" anchor="ctr"/>
          <a:lstStyle/>
          <a:p>
            <a:endParaRPr lang="en-GB">
              <a:solidFill>
                <a:schemeClr val="bg2"/>
              </a:solidFill>
              <a:latin typeface="+mj-lt"/>
            </a:endParaRPr>
          </a:p>
        </p:txBody>
      </p:sp>
      <p:sp>
        <p:nvSpPr>
          <p:cNvPr id="40" name="Oval 3"/>
          <p:cNvSpPr/>
          <p:nvPr/>
        </p:nvSpPr>
        <p:spPr>
          <a:xfrm>
            <a:off x="3631406" y="3434763"/>
            <a:ext cx="1805297" cy="1435980"/>
          </a:xfrm>
          <a:prstGeom prst="ellipse">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EC6B10"/>
                </a:solidFill>
              </a:rPr>
              <a:t>Développement</a:t>
            </a:r>
            <a:r>
              <a:rPr lang="en-US" sz="1200" b="1" dirty="0">
                <a:solidFill>
                  <a:srgbClr val="EC6B10"/>
                </a:solidFill>
              </a:rPr>
              <a:t> du </a:t>
            </a:r>
            <a:r>
              <a:rPr lang="en-US" sz="1200" b="1" dirty="0" err="1">
                <a:solidFill>
                  <a:srgbClr val="EC6B10"/>
                </a:solidFill>
              </a:rPr>
              <a:t>secteur</a:t>
            </a:r>
            <a:r>
              <a:rPr lang="en-US" sz="1200" b="1" dirty="0">
                <a:solidFill>
                  <a:srgbClr val="EC6B10"/>
                </a:solidFill>
              </a:rPr>
              <a:t> </a:t>
            </a:r>
            <a:r>
              <a:rPr lang="en-US" sz="1200" b="1" dirty="0" err="1">
                <a:solidFill>
                  <a:srgbClr val="EC6B10"/>
                </a:solidFill>
              </a:rPr>
              <a:t>privé</a:t>
            </a:r>
            <a:r>
              <a:rPr lang="en-US" sz="1200" b="1" dirty="0">
                <a:solidFill>
                  <a:srgbClr val="EC6B10"/>
                </a:solidFill>
              </a:rPr>
              <a:t> ACP pour des PMEs </a:t>
            </a:r>
            <a:r>
              <a:rPr lang="en-US" sz="1200" b="1" dirty="0" err="1">
                <a:solidFill>
                  <a:srgbClr val="EC6B10"/>
                </a:solidFill>
              </a:rPr>
              <a:t>compétitives</a:t>
            </a:r>
            <a:endParaRPr lang="en-GB" sz="1200" b="1" dirty="0">
              <a:solidFill>
                <a:srgbClr val="EC6B10"/>
              </a:solidFill>
            </a:endParaRPr>
          </a:p>
        </p:txBody>
      </p:sp>
      <p:sp>
        <p:nvSpPr>
          <p:cNvPr id="42" name="Text Box 16"/>
          <p:cNvSpPr txBox="1">
            <a:spLocks noChangeArrowheads="1"/>
          </p:cNvSpPr>
          <p:nvPr/>
        </p:nvSpPr>
        <p:spPr bwMode="gray">
          <a:xfrm>
            <a:off x="2437840" y="4779924"/>
            <a:ext cx="1537619" cy="321415"/>
          </a:xfrm>
          <a:prstGeom prst="rect">
            <a:avLst/>
          </a:prstGeom>
          <a:noFill/>
          <a:ln w="12700">
            <a:noFill/>
            <a:miter lim="800000"/>
            <a:headEnd type="none" w="sm" len="sm"/>
            <a:tailEnd type="none" w="sm" len="sm"/>
          </a:ln>
        </p:spPr>
        <p:txBody>
          <a:bodyPr lIns="0" tIns="0" rIns="0" bIns="43987">
            <a:spAutoFit/>
          </a:bodyPr>
          <a:lstStyle/>
          <a:p>
            <a:pPr algn="ctr" defTabSz="880622">
              <a:spcBef>
                <a:spcPct val="50000"/>
              </a:spcBef>
            </a:pPr>
            <a:r>
              <a:rPr lang="en-US" dirty="0">
                <a:solidFill>
                  <a:schemeClr val="bg2"/>
                </a:solidFill>
                <a:latin typeface="+mj-lt"/>
              </a:rPr>
              <a:t>RCP&amp;SOI</a:t>
            </a:r>
            <a:endParaRPr lang="en-GB" noProof="1">
              <a:solidFill>
                <a:schemeClr val="bg2"/>
              </a:solidFill>
              <a:latin typeface="+mj-lt"/>
            </a:endParaRPr>
          </a:p>
        </p:txBody>
      </p:sp>
      <p:sp>
        <p:nvSpPr>
          <p:cNvPr id="44" name="Text Box 16"/>
          <p:cNvSpPr txBox="1">
            <a:spLocks noChangeArrowheads="1"/>
          </p:cNvSpPr>
          <p:nvPr/>
        </p:nvSpPr>
        <p:spPr bwMode="gray">
          <a:xfrm>
            <a:off x="4229457" y="4874751"/>
            <a:ext cx="1537619" cy="321415"/>
          </a:xfrm>
          <a:prstGeom prst="rect">
            <a:avLst/>
          </a:prstGeom>
          <a:noFill/>
          <a:ln w="12700">
            <a:noFill/>
            <a:miter lim="800000"/>
            <a:headEnd type="none" w="sm" len="sm"/>
            <a:tailEnd type="none" w="sm" len="sm"/>
          </a:ln>
        </p:spPr>
        <p:txBody>
          <a:bodyPr lIns="0" tIns="0" rIns="0" bIns="43987">
            <a:spAutoFit/>
          </a:bodyPr>
          <a:lstStyle/>
          <a:p>
            <a:pPr algn="ctr" defTabSz="880622">
              <a:spcBef>
                <a:spcPct val="50000"/>
              </a:spcBef>
            </a:pPr>
            <a:r>
              <a:rPr lang="en-US" dirty="0">
                <a:solidFill>
                  <a:schemeClr val="bg2"/>
                </a:solidFill>
                <a:latin typeface="+mj-lt"/>
              </a:rPr>
              <a:t>AAFI</a:t>
            </a:r>
            <a:endParaRPr lang="en-GB" noProof="1">
              <a:solidFill>
                <a:schemeClr val="bg2"/>
              </a:solidFill>
              <a:latin typeface="+mj-lt"/>
            </a:endParaRPr>
          </a:p>
        </p:txBody>
      </p:sp>
      <p:sp>
        <p:nvSpPr>
          <p:cNvPr id="46" name="Text Box 16"/>
          <p:cNvSpPr txBox="1">
            <a:spLocks noChangeArrowheads="1"/>
          </p:cNvSpPr>
          <p:nvPr/>
        </p:nvSpPr>
        <p:spPr bwMode="gray">
          <a:xfrm>
            <a:off x="2415137" y="3201101"/>
            <a:ext cx="1537619" cy="321415"/>
          </a:xfrm>
          <a:prstGeom prst="rect">
            <a:avLst/>
          </a:prstGeom>
          <a:noFill/>
          <a:ln w="12700">
            <a:noFill/>
            <a:miter lim="800000"/>
            <a:headEnd type="none" w="sm" len="sm"/>
            <a:tailEnd type="none" w="sm" len="sm"/>
          </a:ln>
        </p:spPr>
        <p:txBody>
          <a:bodyPr lIns="0" tIns="0" rIns="0" bIns="43987">
            <a:spAutoFit/>
          </a:bodyPr>
          <a:lstStyle/>
          <a:p>
            <a:pPr algn="ctr" defTabSz="880622">
              <a:spcBef>
                <a:spcPct val="50000"/>
              </a:spcBef>
            </a:pPr>
            <a:r>
              <a:rPr lang="en-US" dirty="0">
                <a:solidFill>
                  <a:schemeClr val="bg2"/>
                </a:solidFill>
                <a:latin typeface="+mj-lt"/>
              </a:rPr>
              <a:t>AEA</a:t>
            </a:r>
            <a:endParaRPr lang="en-GB" noProof="1">
              <a:solidFill>
                <a:schemeClr val="bg2"/>
              </a:solidFill>
              <a:latin typeface="+mj-lt"/>
            </a:endParaRPr>
          </a:p>
        </p:txBody>
      </p:sp>
      <p:sp>
        <p:nvSpPr>
          <p:cNvPr id="48" name="Text Box 16"/>
          <p:cNvSpPr txBox="1">
            <a:spLocks noChangeArrowheads="1"/>
          </p:cNvSpPr>
          <p:nvPr/>
        </p:nvSpPr>
        <p:spPr bwMode="gray">
          <a:xfrm>
            <a:off x="4290546" y="3154318"/>
            <a:ext cx="1537619" cy="321415"/>
          </a:xfrm>
          <a:prstGeom prst="rect">
            <a:avLst/>
          </a:prstGeom>
          <a:noFill/>
          <a:ln w="12700">
            <a:noFill/>
            <a:miter lim="800000"/>
            <a:headEnd type="none" w="sm" len="sm"/>
            <a:tailEnd type="none" w="sm" len="sm"/>
          </a:ln>
        </p:spPr>
        <p:txBody>
          <a:bodyPr lIns="0" tIns="0" rIns="0" bIns="43987">
            <a:spAutoFit/>
          </a:bodyPr>
          <a:lstStyle/>
          <a:p>
            <a:pPr algn="ctr" defTabSz="880622">
              <a:spcBef>
                <a:spcPct val="50000"/>
              </a:spcBef>
            </a:pPr>
            <a:r>
              <a:rPr lang="en-US" dirty="0">
                <a:solidFill>
                  <a:schemeClr val="bg2"/>
                </a:solidFill>
                <a:latin typeface="+mj-lt"/>
              </a:rPr>
              <a:t>FI</a:t>
            </a:r>
            <a:endParaRPr lang="en-GB" noProof="1">
              <a:solidFill>
                <a:schemeClr val="bg2"/>
              </a:solidFill>
              <a:latin typeface="+mj-lt"/>
            </a:endParaRPr>
          </a:p>
        </p:txBody>
      </p:sp>
      <p:sp>
        <p:nvSpPr>
          <p:cNvPr id="50" name="Source"/>
          <p:cNvSpPr>
            <a:spLocks noGrp="1"/>
          </p:cNvSpPr>
          <p:nvPr/>
        </p:nvSpPr>
        <p:spPr bwMode="auto">
          <a:xfrm>
            <a:off x="361168" y="2529200"/>
            <a:ext cx="2047499" cy="833178"/>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200" dirty="0" err="1">
                <a:latin typeface="+mj-lt"/>
              </a:rPr>
              <a:t>Soutenir</a:t>
            </a:r>
            <a:r>
              <a:rPr lang="en-US" sz="1200" dirty="0">
                <a:latin typeface="+mj-lt"/>
              </a:rPr>
              <a:t> </a:t>
            </a:r>
            <a:r>
              <a:rPr lang="en-US" sz="1200" dirty="0" err="1">
                <a:latin typeface="+mj-lt"/>
              </a:rPr>
              <a:t>l’amélioration</a:t>
            </a:r>
            <a:r>
              <a:rPr lang="en-US" sz="1200" dirty="0">
                <a:latin typeface="+mj-lt"/>
              </a:rPr>
              <a:t> de </a:t>
            </a:r>
            <a:r>
              <a:rPr lang="en-US" sz="1200" dirty="0" err="1">
                <a:latin typeface="+mj-lt"/>
              </a:rPr>
              <a:t>l’environnement</a:t>
            </a:r>
            <a:r>
              <a:rPr lang="en-US" sz="1200" dirty="0">
                <a:latin typeface="+mj-lt"/>
              </a:rPr>
              <a:t> des affaires au </a:t>
            </a:r>
            <a:r>
              <a:rPr lang="en-US" sz="1200" dirty="0" err="1">
                <a:latin typeface="+mj-lt"/>
              </a:rPr>
              <a:t>niveau</a:t>
            </a:r>
            <a:r>
              <a:rPr lang="en-US" sz="1200" dirty="0">
                <a:latin typeface="+mj-lt"/>
              </a:rPr>
              <a:t> des </a:t>
            </a:r>
            <a:r>
              <a:rPr lang="en-US" sz="1200" dirty="0" err="1">
                <a:latin typeface="+mj-lt"/>
              </a:rPr>
              <a:t>politiques</a:t>
            </a:r>
            <a:r>
              <a:rPr lang="en-US" sz="1200" dirty="0">
                <a:latin typeface="+mj-lt"/>
              </a:rPr>
              <a:t> </a:t>
            </a:r>
            <a:r>
              <a:rPr lang="en-US" sz="1200" dirty="0" err="1">
                <a:latin typeface="+mj-lt"/>
              </a:rPr>
              <a:t>nationales</a:t>
            </a:r>
            <a:r>
              <a:rPr lang="en-US" sz="1200" dirty="0">
                <a:latin typeface="+mj-lt"/>
              </a:rPr>
              <a:t> et </a:t>
            </a:r>
            <a:r>
              <a:rPr lang="en-US" sz="1200" dirty="0" err="1">
                <a:latin typeface="+mj-lt"/>
              </a:rPr>
              <a:t>régionales</a:t>
            </a:r>
            <a:endParaRPr lang="en-CA" sz="1200" dirty="0">
              <a:solidFill>
                <a:schemeClr val="bg1"/>
              </a:solidFill>
              <a:latin typeface="+mj-lt"/>
            </a:endParaRPr>
          </a:p>
        </p:txBody>
      </p:sp>
      <p:sp>
        <p:nvSpPr>
          <p:cNvPr id="54" name="Source"/>
          <p:cNvSpPr>
            <a:spLocks noGrp="1"/>
          </p:cNvSpPr>
          <p:nvPr/>
        </p:nvSpPr>
        <p:spPr bwMode="auto">
          <a:xfrm>
            <a:off x="6532082" y="2494553"/>
            <a:ext cx="2047499" cy="648512"/>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200" dirty="0" err="1">
                <a:latin typeface="+mj-lt"/>
              </a:rPr>
              <a:t>Améliorer</a:t>
            </a:r>
            <a:r>
              <a:rPr lang="en-US" sz="1200" dirty="0">
                <a:latin typeface="+mj-lt"/>
              </a:rPr>
              <a:t> de </a:t>
            </a:r>
            <a:r>
              <a:rPr lang="en-US" sz="1200" dirty="0" err="1">
                <a:latin typeface="+mj-lt"/>
              </a:rPr>
              <a:t>l’accès</a:t>
            </a:r>
            <a:r>
              <a:rPr lang="en-US" sz="1200" dirty="0">
                <a:latin typeface="+mj-lt"/>
              </a:rPr>
              <a:t> durable aux services de m</a:t>
            </a:r>
            <a:r>
              <a:rPr lang="en-GB" sz="1200" dirty="0" err="1">
                <a:latin typeface="+mj-lt"/>
              </a:rPr>
              <a:t>icro</a:t>
            </a:r>
            <a:r>
              <a:rPr lang="en-GB" sz="1200" dirty="0">
                <a:latin typeface="+mj-lt"/>
              </a:rPr>
              <a:t>-finance</a:t>
            </a:r>
            <a:r>
              <a:rPr lang="en-US" sz="1200" dirty="0">
                <a:latin typeface="+mj-lt"/>
              </a:rPr>
              <a:t>.</a:t>
            </a:r>
            <a:endParaRPr lang="en-CA" sz="1200" dirty="0">
              <a:solidFill>
                <a:schemeClr val="bg1"/>
              </a:solidFill>
              <a:latin typeface="+mj-lt"/>
            </a:endParaRPr>
          </a:p>
        </p:txBody>
      </p:sp>
      <p:sp>
        <p:nvSpPr>
          <p:cNvPr id="56" name="Source"/>
          <p:cNvSpPr>
            <a:spLocks noGrp="1"/>
          </p:cNvSpPr>
          <p:nvPr/>
        </p:nvSpPr>
        <p:spPr bwMode="auto">
          <a:xfrm>
            <a:off x="393873" y="4534138"/>
            <a:ext cx="2047499" cy="1017844"/>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200" dirty="0" err="1">
                <a:latin typeface="Calibri" panose="020F0502020204030204" pitchFamily="34" charset="0"/>
                <a:cs typeface="Calibri" panose="020F0502020204030204" pitchFamily="34" charset="0"/>
              </a:rPr>
              <a:t>Renforcer</a:t>
            </a:r>
            <a:r>
              <a:rPr lang="en-US" sz="1200" dirty="0">
                <a:latin typeface="Calibri" panose="020F0502020204030204" pitchFamily="34" charset="0"/>
                <a:cs typeface="Calibri" panose="020F0502020204030204" pitchFamily="34" charset="0"/>
              </a:rPr>
              <a:t> les </a:t>
            </a:r>
            <a:r>
              <a:rPr lang="en-US" sz="1200" dirty="0" err="1">
                <a:latin typeface="Calibri" panose="020F0502020204030204" pitchFamily="34" charset="0"/>
                <a:cs typeface="Calibri" panose="020F0502020204030204" pitchFamily="34" charset="0"/>
              </a:rPr>
              <a:t>capacités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productives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apportant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un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soutien</a:t>
            </a:r>
            <a:r>
              <a:rPr lang="en-US" sz="1200" dirty="0">
                <a:latin typeface="Calibri" panose="020F0502020204030204" pitchFamily="34" charset="0"/>
                <a:cs typeface="Calibri" panose="020F0502020204030204" pitchFamily="34" charset="0"/>
              </a:rPr>
              <a:t> au </a:t>
            </a:r>
            <a:r>
              <a:rPr lang="en-US" sz="1200" dirty="0" err="1">
                <a:latin typeface="Calibri" panose="020F0502020204030204" pitchFamily="34" charset="0"/>
                <a:cs typeface="Calibri" panose="020F0502020204030204" pitchFamily="34" charset="0"/>
              </a:rPr>
              <a:t>secteur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privé</a:t>
            </a:r>
            <a:r>
              <a:rPr lang="en-US" sz="1200" dirty="0">
                <a:latin typeface="Calibri" panose="020F0502020204030204" pitchFamily="34" charset="0"/>
                <a:cs typeface="Calibri" panose="020F0502020204030204" pitchFamily="34" charset="0"/>
              </a:rPr>
              <a:t> et aux </a:t>
            </a:r>
            <a:r>
              <a:rPr lang="en-US" sz="1200" dirty="0" err="1">
                <a:latin typeface="Calibri" panose="020F0502020204030204" pitchFamily="34" charset="0"/>
                <a:cs typeface="Calibri" panose="020F0502020204030204" pitchFamily="34" charset="0"/>
              </a:rPr>
              <a:t>principales</a:t>
            </a:r>
            <a:r>
              <a:rPr lang="en-US" sz="1200" dirty="0">
                <a:latin typeface="Calibri" panose="020F0502020204030204" pitchFamily="34" charset="0"/>
                <a:cs typeface="Calibri" panose="020F0502020204030204" pitchFamily="34" charset="0"/>
              </a:rPr>
              <a:t> organisations </a:t>
            </a:r>
            <a:r>
              <a:rPr lang="en-US" sz="1200" dirty="0" err="1">
                <a:latin typeface="Calibri" panose="020F0502020204030204" pitchFamily="34" charset="0"/>
                <a:cs typeface="Calibri" panose="020F0502020204030204" pitchFamily="34" charset="0"/>
              </a:rPr>
              <a:t>intermédiaires</a:t>
            </a:r>
            <a:endParaRPr lang="en-CA" sz="1200" dirty="0">
              <a:solidFill>
                <a:schemeClr val="bg1"/>
              </a:solidFill>
              <a:latin typeface="+mj-lt"/>
            </a:endParaRPr>
          </a:p>
        </p:txBody>
      </p:sp>
      <p:sp>
        <p:nvSpPr>
          <p:cNvPr id="58" name="Source"/>
          <p:cNvSpPr>
            <a:spLocks noGrp="1"/>
          </p:cNvSpPr>
          <p:nvPr/>
        </p:nvSpPr>
        <p:spPr bwMode="auto">
          <a:xfrm>
            <a:off x="6493828" y="4526537"/>
            <a:ext cx="2047499" cy="1017844"/>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200" dirty="0" err="1">
                <a:latin typeface="+mj-lt"/>
              </a:rPr>
              <a:t>Améliorer</a:t>
            </a:r>
            <a:r>
              <a:rPr lang="en-US" sz="1200" dirty="0">
                <a:latin typeface="+mj-lt"/>
              </a:rPr>
              <a:t> </a:t>
            </a:r>
            <a:r>
              <a:rPr lang="en-US" sz="1200" dirty="0" err="1">
                <a:latin typeface="+mj-lt"/>
              </a:rPr>
              <a:t>l’accès</a:t>
            </a:r>
            <a:r>
              <a:rPr lang="en-US" sz="1200" dirty="0">
                <a:latin typeface="+mj-lt"/>
              </a:rPr>
              <a:t> des PMEs au </a:t>
            </a:r>
            <a:r>
              <a:rPr lang="en-US" sz="1200" dirty="0" err="1">
                <a:latin typeface="+mj-lt"/>
              </a:rPr>
              <a:t>financement</a:t>
            </a:r>
            <a:r>
              <a:rPr lang="en-US" sz="1200" dirty="0">
                <a:latin typeface="+mj-lt"/>
              </a:rPr>
              <a:t> et mobiliser les </a:t>
            </a:r>
            <a:r>
              <a:rPr lang="en-US" sz="1200" dirty="0" err="1">
                <a:latin typeface="+mj-lt"/>
              </a:rPr>
              <a:t>investissements</a:t>
            </a:r>
            <a:r>
              <a:rPr lang="en-US" sz="1200" dirty="0">
                <a:latin typeface="+mj-lt"/>
              </a:rPr>
              <a:t> à travers les </a:t>
            </a:r>
            <a:r>
              <a:rPr lang="en-US" sz="1200" dirty="0" err="1">
                <a:latin typeface="+mj-lt"/>
              </a:rPr>
              <a:t>opérations</a:t>
            </a:r>
            <a:r>
              <a:rPr lang="en-US" sz="1200" dirty="0">
                <a:latin typeface="+mj-lt"/>
              </a:rPr>
              <a:t> de </a:t>
            </a:r>
            <a:r>
              <a:rPr lang="en-US" sz="1200" dirty="0" err="1">
                <a:latin typeface="+mj-lt"/>
              </a:rPr>
              <a:t>mixage</a:t>
            </a:r>
            <a:r>
              <a:rPr lang="en-US" sz="1200" dirty="0">
                <a:latin typeface="+mj-lt"/>
              </a:rPr>
              <a:t> prêt-don (</a:t>
            </a:r>
            <a:r>
              <a:rPr lang="en-US" sz="1200" i="1" dirty="0">
                <a:latin typeface="+mj-lt"/>
              </a:rPr>
              <a:t>Blending</a:t>
            </a:r>
            <a:r>
              <a:rPr lang="en-US" sz="1200" dirty="0">
                <a:latin typeface="+mj-lt"/>
              </a:rPr>
              <a:t>)</a:t>
            </a:r>
            <a:endParaRPr lang="en-CA" sz="1200" dirty="0">
              <a:solidFill>
                <a:schemeClr val="bg1"/>
              </a:solidFill>
              <a:latin typeface="+mj-lt"/>
            </a:endParaRPr>
          </a:p>
        </p:txBody>
      </p:sp>
      <p:graphicFrame>
        <p:nvGraphicFramePr>
          <p:cNvPr id="3" name="Tableau 2"/>
          <p:cNvGraphicFramePr/>
          <p:nvPr>
            <p:extLst>
              <p:ext uri="{D42A27DB-BD31-4B8C-83A1-F6EECF244321}">
                <p14:modId xmlns:p14="http://schemas.microsoft.com/office/powerpoint/2010/main" val="3619907127"/>
              </p:ext>
            </p:extLst>
          </p:nvPr>
        </p:nvGraphicFramePr>
        <p:xfrm>
          <a:off x="5342964" y="6381328"/>
          <a:ext cx="3801035" cy="449778"/>
        </p:xfrm>
        <a:graphic>
          <a:graphicData uri="http://schemas.openxmlformats.org/drawingml/2006/table">
            <a:tbl>
              <a:tblPr firstRow="1" firstCol="1" bandRow="1">
                <a:tableStyleId>{5C22544A-7EE6-4342-B048-85BDC9FD1C3A}</a:tableStyleId>
              </a:tblPr>
              <a:tblGrid>
                <a:gridCol w="3801035">
                  <a:extLst>
                    <a:ext uri="{9D8B030D-6E8A-4147-A177-3AD203B41FA5}">
                      <a16:colId xmlns:a16="http://schemas.microsoft.com/office/drawing/2014/main" val="439655944"/>
                    </a:ext>
                  </a:extLst>
                </a:gridCol>
              </a:tblGrid>
              <a:tr h="449778">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88454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ED880A-1CD1-40A8-9359-4FAB78BD8686}"/>
              </a:ext>
            </a:extLst>
          </p:cNvPr>
          <p:cNvSpPr>
            <a:spLocks noGrp="1"/>
          </p:cNvSpPr>
          <p:nvPr>
            <p:ph sz="quarter" idx="10"/>
          </p:nvPr>
        </p:nvSpPr>
        <p:spPr>
          <a:xfrm>
            <a:off x="119625" y="1158235"/>
            <a:ext cx="9024373" cy="507549"/>
          </a:xfrm>
        </p:spPr>
        <p:txBody>
          <a:bodyPr>
            <a:normAutofit fontScale="70000" lnSpcReduction="20000"/>
          </a:bodyPr>
          <a:lstStyle/>
          <a:p>
            <a:r>
              <a:rPr lang="en-US" dirty="0"/>
              <a:t>2. </a:t>
            </a:r>
            <a:r>
              <a:rPr lang="en-US" dirty="0" err="1"/>
              <a:t>Priorités</a:t>
            </a:r>
            <a:r>
              <a:rPr lang="en-US" dirty="0"/>
              <a:t> </a:t>
            </a:r>
            <a:r>
              <a:rPr lang="en-US" dirty="0" err="1"/>
              <a:t>d’intervention</a:t>
            </a:r>
            <a:r>
              <a:rPr lang="en-US" dirty="0"/>
              <a:t>, </a:t>
            </a:r>
            <a:r>
              <a:rPr lang="en-US" dirty="0" err="1"/>
              <a:t>piliers</a:t>
            </a:r>
            <a:r>
              <a:rPr lang="en-US" dirty="0"/>
              <a:t> </a:t>
            </a:r>
            <a:r>
              <a:rPr lang="en-US" dirty="0" err="1"/>
              <a:t>stragétiques</a:t>
            </a:r>
            <a:r>
              <a:rPr lang="en-US" dirty="0"/>
              <a:t>  et </a:t>
            </a:r>
            <a:r>
              <a:rPr lang="en-US" dirty="0" err="1"/>
              <a:t>principes</a:t>
            </a:r>
            <a:r>
              <a:rPr lang="en-US" dirty="0"/>
              <a:t> </a:t>
            </a:r>
            <a:r>
              <a:rPr lang="en-US" dirty="0" err="1"/>
              <a:t>directeurs</a:t>
            </a:r>
            <a:r>
              <a:rPr lang="en-US" dirty="0"/>
              <a:t> de </a:t>
            </a:r>
            <a:r>
              <a:rPr lang="en-US" dirty="0" err="1"/>
              <a:t>mise</a:t>
            </a:r>
            <a:r>
              <a:rPr lang="en-US" dirty="0"/>
              <a:t> </a:t>
            </a:r>
            <a:r>
              <a:rPr lang="en-US" dirty="0" err="1"/>
              <a:t>en</a:t>
            </a:r>
            <a:r>
              <a:rPr lang="en-US" dirty="0"/>
              <a:t> oeuvre (suite): </a:t>
            </a:r>
            <a:r>
              <a:rPr lang="en-US" dirty="0" err="1"/>
              <a:t>critères</a:t>
            </a:r>
            <a:r>
              <a:rPr lang="en-US" dirty="0"/>
              <a:t> </a:t>
            </a:r>
            <a:r>
              <a:rPr lang="en-US" dirty="0" err="1"/>
              <a:t>indicatifs</a:t>
            </a:r>
            <a:r>
              <a:rPr lang="en-US" dirty="0"/>
              <a:t> pour le </a:t>
            </a:r>
            <a:r>
              <a:rPr lang="en-US" dirty="0" err="1"/>
              <a:t>choix</a:t>
            </a:r>
            <a:r>
              <a:rPr lang="en-US" dirty="0"/>
              <a:t> des regions/pays ACP </a:t>
            </a:r>
            <a:r>
              <a:rPr lang="en-US" dirty="0" err="1"/>
              <a:t>bénéficiaires</a:t>
            </a:r>
            <a:endParaRPr lang="fr-BE" dirty="0"/>
          </a:p>
          <a:p>
            <a:endParaRPr lang="fr-BE" dirty="0"/>
          </a:p>
        </p:txBody>
      </p:sp>
      <p:sp>
        <p:nvSpPr>
          <p:cNvPr id="3" name="Espace réservé du texte 2">
            <a:extLst>
              <a:ext uri="{FF2B5EF4-FFF2-40B4-BE49-F238E27FC236}">
                <a16:creationId xmlns:a16="http://schemas.microsoft.com/office/drawing/2014/main" id="{B30458B4-7550-4E75-9909-229452FE6726}"/>
              </a:ext>
            </a:extLst>
          </p:cNvPr>
          <p:cNvSpPr>
            <a:spLocks noGrp="1"/>
          </p:cNvSpPr>
          <p:nvPr>
            <p:ph type="body" sz="quarter" idx="11"/>
          </p:nvPr>
        </p:nvSpPr>
        <p:spPr>
          <a:xfrm>
            <a:off x="107504" y="1760240"/>
            <a:ext cx="8928992" cy="4549080"/>
          </a:xfrm>
        </p:spPr>
        <p:txBody>
          <a:bodyPr>
            <a:normAutofit fontScale="92500" lnSpcReduction="20000"/>
          </a:bodyPr>
          <a:lstStyle/>
          <a:p>
            <a:r>
              <a:rPr lang="en-US" dirty="0"/>
              <a:t>- </a:t>
            </a:r>
            <a:r>
              <a:rPr lang="en-US" i="1" u="sng" dirty="0"/>
              <a:t>Appropriation &amp; </a:t>
            </a:r>
            <a:r>
              <a:rPr lang="en-US" i="1" u="sng" dirty="0" err="1"/>
              <a:t>Partenariat</a:t>
            </a:r>
            <a:r>
              <a:rPr lang="en-US" dirty="0"/>
              <a:t> </a:t>
            </a:r>
            <a:r>
              <a:rPr lang="en-US" dirty="0" err="1"/>
              <a:t>partir</a:t>
            </a:r>
            <a:r>
              <a:rPr lang="en-US" dirty="0"/>
              <a:t> des </a:t>
            </a:r>
            <a:r>
              <a:rPr lang="en-US" dirty="0" err="1"/>
              <a:t>programmes</a:t>
            </a:r>
            <a:r>
              <a:rPr lang="en-US" dirty="0"/>
              <a:t> intra-ACP passes </a:t>
            </a:r>
            <a:r>
              <a:rPr lang="en-US" dirty="0" err="1"/>
              <a:t>ou</a:t>
            </a:r>
            <a:r>
              <a:rPr lang="en-US" dirty="0"/>
              <a:t> </a:t>
            </a:r>
            <a:r>
              <a:rPr lang="en-US" dirty="0" err="1"/>
              <a:t>en</a:t>
            </a:r>
            <a:r>
              <a:rPr lang="en-US" dirty="0"/>
              <a:t> </a:t>
            </a:r>
            <a:r>
              <a:rPr lang="en-US" dirty="0" err="1"/>
              <a:t>cours</a:t>
            </a:r>
            <a:r>
              <a:rPr lang="en-US" dirty="0"/>
              <a:t> </a:t>
            </a:r>
            <a:r>
              <a:rPr lang="en-US" dirty="0" err="1"/>
              <a:t>dans</a:t>
            </a:r>
            <a:r>
              <a:rPr lang="en-US" dirty="0"/>
              <a:t> les regions/pays </a:t>
            </a:r>
            <a:r>
              <a:rPr lang="en-US" dirty="0" err="1"/>
              <a:t>en</a:t>
            </a:r>
            <a:r>
              <a:rPr lang="en-US" dirty="0"/>
              <a:t> </a:t>
            </a:r>
            <a:r>
              <a:rPr lang="en-US" dirty="0" err="1"/>
              <a:t>impliquant</a:t>
            </a:r>
            <a:r>
              <a:rPr lang="en-US" dirty="0"/>
              <a:t> </a:t>
            </a:r>
            <a:r>
              <a:rPr lang="en-US" dirty="0" err="1"/>
              <a:t>réellement</a:t>
            </a:r>
            <a:r>
              <a:rPr lang="en-US" dirty="0"/>
              <a:t> les institutions et </a:t>
            </a:r>
            <a:r>
              <a:rPr lang="en-US" dirty="0" err="1"/>
              <a:t>partenaires</a:t>
            </a:r>
            <a:r>
              <a:rPr lang="en-US" dirty="0"/>
              <a:t> ACP </a:t>
            </a:r>
            <a:r>
              <a:rPr lang="en-US" dirty="0" err="1"/>
              <a:t>nationaux</a:t>
            </a:r>
            <a:r>
              <a:rPr lang="en-US" dirty="0"/>
              <a:t>/</a:t>
            </a:r>
            <a:r>
              <a:rPr lang="en-US" dirty="0" err="1"/>
              <a:t>régionaux</a:t>
            </a:r>
            <a:r>
              <a:rPr lang="en-US" dirty="0"/>
              <a:t> </a:t>
            </a:r>
            <a:r>
              <a:rPr lang="en-US" dirty="0" err="1"/>
              <a:t>dans</a:t>
            </a:r>
            <a:r>
              <a:rPr lang="en-US" dirty="0"/>
              <a:t> la </a:t>
            </a:r>
            <a:r>
              <a:rPr lang="en-US" dirty="0" err="1"/>
              <a:t>mise</a:t>
            </a:r>
            <a:r>
              <a:rPr lang="en-US" dirty="0"/>
              <a:t> </a:t>
            </a:r>
            <a:r>
              <a:rPr lang="en-US" dirty="0" err="1"/>
              <a:t>en</a:t>
            </a:r>
            <a:r>
              <a:rPr lang="en-US" dirty="0"/>
              <a:t> oeuvre, y </a:t>
            </a:r>
            <a:r>
              <a:rPr lang="en-US" dirty="0" err="1"/>
              <a:t>compris</a:t>
            </a:r>
            <a:r>
              <a:rPr lang="en-US" dirty="0"/>
              <a:t> à travers le co-</a:t>
            </a:r>
            <a:r>
              <a:rPr lang="en-US" dirty="0" err="1"/>
              <a:t>financement</a:t>
            </a:r>
            <a:r>
              <a:rPr lang="en-US" dirty="0"/>
              <a:t> des </a:t>
            </a:r>
            <a:r>
              <a:rPr lang="en-US" dirty="0" err="1"/>
              <a:t>activités</a:t>
            </a:r>
            <a:r>
              <a:rPr lang="en-US" dirty="0"/>
              <a:t> </a:t>
            </a:r>
            <a:r>
              <a:rPr lang="en-US" dirty="0" err="1"/>
              <a:t>identifiées</a:t>
            </a:r>
            <a:r>
              <a:rPr lang="en-US" dirty="0"/>
              <a:t>; </a:t>
            </a:r>
            <a:endParaRPr lang="fr-BE" dirty="0"/>
          </a:p>
          <a:p>
            <a:r>
              <a:rPr lang="en-US" dirty="0"/>
              <a:t> </a:t>
            </a:r>
            <a:endParaRPr lang="fr-BE" dirty="0"/>
          </a:p>
          <a:p>
            <a:r>
              <a:rPr lang="en-US" dirty="0"/>
              <a:t>- </a:t>
            </a:r>
            <a:r>
              <a:rPr lang="en-US" i="1" u="sng" dirty="0"/>
              <a:t>Coordination &amp; </a:t>
            </a:r>
            <a:r>
              <a:rPr lang="en-US" i="1" u="sng" dirty="0" err="1"/>
              <a:t>Synergie</a:t>
            </a:r>
            <a:r>
              <a:rPr lang="en-US" dirty="0"/>
              <a:t>: </a:t>
            </a:r>
            <a:r>
              <a:rPr lang="en-US" dirty="0" err="1"/>
              <a:t>tenir</a:t>
            </a:r>
            <a:r>
              <a:rPr lang="en-US" dirty="0"/>
              <a:t> </a:t>
            </a:r>
            <a:r>
              <a:rPr lang="en-US" dirty="0" err="1"/>
              <a:t>compte</a:t>
            </a:r>
            <a:r>
              <a:rPr lang="en-US" dirty="0"/>
              <a:t> de la </a:t>
            </a:r>
            <a:r>
              <a:rPr lang="en-US" dirty="0" err="1"/>
              <a:t>cartographie</a:t>
            </a:r>
            <a:r>
              <a:rPr lang="en-US" dirty="0"/>
              <a:t> des </a:t>
            </a:r>
            <a:r>
              <a:rPr lang="en-US" dirty="0" err="1"/>
              <a:t>activités</a:t>
            </a:r>
            <a:r>
              <a:rPr lang="en-US" dirty="0"/>
              <a:t> des </a:t>
            </a:r>
            <a:r>
              <a:rPr lang="en-US" dirty="0" err="1"/>
              <a:t>potentiels</a:t>
            </a:r>
            <a:r>
              <a:rPr lang="en-US" dirty="0"/>
              <a:t> agencies </a:t>
            </a:r>
            <a:r>
              <a:rPr lang="en-US" dirty="0" err="1"/>
              <a:t>d’execution</a:t>
            </a:r>
            <a:r>
              <a:rPr lang="en-US" dirty="0"/>
              <a:t> </a:t>
            </a:r>
            <a:r>
              <a:rPr lang="en-US" dirty="0" err="1"/>
              <a:t>dans</a:t>
            </a:r>
            <a:r>
              <a:rPr lang="en-US" dirty="0"/>
              <a:t> les regions et pays, </a:t>
            </a:r>
            <a:r>
              <a:rPr lang="en-US" dirty="0" err="1"/>
              <a:t>ainsi</a:t>
            </a:r>
            <a:r>
              <a:rPr lang="en-US" dirty="0"/>
              <a:t> que </a:t>
            </a:r>
            <a:r>
              <a:rPr lang="en-US" dirty="0" err="1"/>
              <a:t>celles</a:t>
            </a:r>
            <a:r>
              <a:rPr lang="en-US" dirty="0"/>
              <a:t> des interventions UE PSD, </a:t>
            </a:r>
            <a:r>
              <a:rPr lang="en-US" dirty="0" err="1"/>
              <a:t>ceci</a:t>
            </a:r>
            <a:r>
              <a:rPr lang="en-US" dirty="0"/>
              <a:t> </a:t>
            </a:r>
            <a:r>
              <a:rPr lang="en-US" dirty="0" err="1"/>
              <a:t>en</a:t>
            </a:r>
            <a:r>
              <a:rPr lang="en-US" dirty="0"/>
              <a:t> </a:t>
            </a:r>
            <a:r>
              <a:rPr lang="en-US" dirty="0" err="1"/>
              <a:t>vue</a:t>
            </a:r>
            <a:r>
              <a:rPr lang="en-US" dirty="0"/>
              <a:t> de recherche la </a:t>
            </a:r>
            <a:r>
              <a:rPr lang="en-US" dirty="0" err="1"/>
              <a:t>valeur</a:t>
            </a:r>
            <a:r>
              <a:rPr lang="en-US" dirty="0"/>
              <a:t> </a:t>
            </a:r>
            <a:r>
              <a:rPr lang="en-US" dirty="0" err="1"/>
              <a:t>ajoutée</a:t>
            </a:r>
            <a:r>
              <a:rPr lang="en-US" dirty="0"/>
              <a:t> et le </a:t>
            </a:r>
            <a:r>
              <a:rPr lang="en-US" dirty="0" err="1"/>
              <a:t>caractère</a:t>
            </a:r>
            <a:r>
              <a:rPr lang="en-US" dirty="0"/>
              <a:t> </a:t>
            </a:r>
            <a:r>
              <a:rPr lang="en-US" dirty="0" err="1"/>
              <a:t>innovant</a:t>
            </a:r>
            <a:r>
              <a:rPr lang="en-US" dirty="0"/>
              <a:t> des Nouvelles </a:t>
            </a:r>
            <a:r>
              <a:rPr lang="en-US" dirty="0" err="1"/>
              <a:t>activités</a:t>
            </a:r>
            <a:r>
              <a:rPr lang="en-US" dirty="0"/>
              <a:t> à </a:t>
            </a:r>
            <a:r>
              <a:rPr lang="en-US" dirty="0" err="1"/>
              <a:t>mettre</a:t>
            </a:r>
            <a:r>
              <a:rPr lang="en-US" dirty="0"/>
              <a:t> </a:t>
            </a:r>
            <a:r>
              <a:rPr lang="en-US" dirty="0" err="1"/>
              <a:t>en</a:t>
            </a:r>
            <a:r>
              <a:rPr lang="en-US" dirty="0"/>
              <a:t> oeuvre;</a:t>
            </a:r>
            <a:endParaRPr lang="fr-BE" dirty="0"/>
          </a:p>
          <a:p>
            <a:r>
              <a:rPr lang="en-US" dirty="0"/>
              <a:t> </a:t>
            </a:r>
            <a:endParaRPr lang="fr-BE" dirty="0"/>
          </a:p>
          <a:p>
            <a:r>
              <a:rPr lang="en-US" dirty="0"/>
              <a:t>- </a:t>
            </a:r>
            <a:r>
              <a:rPr lang="en-US" i="1" u="sng" dirty="0" err="1"/>
              <a:t>Additionalité</a:t>
            </a:r>
            <a:r>
              <a:rPr lang="en-US" i="1" u="sng" dirty="0"/>
              <a:t>, </a:t>
            </a:r>
            <a:r>
              <a:rPr lang="en-US" i="1" u="sng" dirty="0" err="1"/>
              <a:t>complementarité</a:t>
            </a:r>
            <a:r>
              <a:rPr lang="en-US" i="1" u="sng" dirty="0"/>
              <a:t> &amp; Co-</a:t>
            </a:r>
            <a:r>
              <a:rPr lang="en-US" i="1" u="sng" dirty="0" err="1"/>
              <a:t>financement</a:t>
            </a:r>
            <a:r>
              <a:rPr lang="en-US" dirty="0"/>
              <a:t> entre les </a:t>
            </a:r>
            <a:r>
              <a:rPr lang="en-US" dirty="0" err="1"/>
              <a:t>activités</a:t>
            </a:r>
            <a:r>
              <a:rPr lang="en-US" dirty="0"/>
              <a:t> </a:t>
            </a:r>
            <a:r>
              <a:rPr lang="en-US" dirty="0" err="1"/>
              <a:t>régionales</a:t>
            </a:r>
            <a:r>
              <a:rPr lang="en-US" dirty="0"/>
              <a:t> et </a:t>
            </a:r>
            <a:r>
              <a:rPr lang="en-US" dirty="0" err="1"/>
              <a:t>nationales</a:t>
            </a:r>
            <a:r>
              <a:rPr lang="en-US" dirty="0"/>
              <a:t> et </a:t>
            </a:r>
            <a:r>
              <a:rPr lang="en-US" dirty="0" err="1"/>
              <a:t>celles</a:t>
            </a:r>
            <a:r>
              <a:rPr lang="en-US" dirty="0"/>
              <a:t> </a:t>
            </a:r>
            <a:r>
              <a:rPr lang="en-US" dirty="0" err="1"/>
              <a:t>en</a:t>
            </a:r>
            <a:r>
              <a:rPr lang="en-US" dirty="0"/>
              <a:t> </a:t>
            </a:r>
            <a:r>
              <a:rPr lang="en-US" dirty="0" err="1"/>
              <a:t>cours</a:t>
            </a:r>
            <a:r>
              <a:rPr lang="en-US" dirty="0"/>
              <a:t> de </a:t>
            </a:r>
            <a:r>
              <a:rPr lang="en-US" dirty="0" err="1"/>
              <a:t>programmations</a:t>
            </a:r>
            <a:r>
              <a:rPr lang="en-US" dirty="0"/>
              <a:t> au </a:t>
            </a:r>
            <a:r>
              <a:rPr lang="en-US" dirty="0" err="1"/>
              <a:t>niveau</a:t>
            </a:r>
            <a:r>
              <a:rPr lang="en-US" dirty="0"/>
              <a:t> intra-ACP et UE;</a:t>
            </a:r>
            <a:endParaRPr lang="fr-BE" dirty="0"/>
          </a:p>
          <a:p>
            <a:r>
              <a:rPr lang="en-US" dirty="0"/>
              <a:t> </a:t>
            </a:r>
            <a:endParaRPr lang="fr-BE" dirty="0"/>
          </a:p>
          <a:p>
            <a:r>
              <a:rPr lang="en-US" dirty="0"/>
              <a:t>- </a:t>
            </a:r>
            <a:r>
              <a:rPr lang="en-US" i="1" u="sng" dirty="0" err="1"/>
              <a:t>Appui</a:t>
            </a:r>
            <a:r>
              <a:rPr lang="en-US" i="1" u="sng" dirty="0"/>
              <a:t> aux </a:t>
            </a:r>
            <a:r>
              <a:rPr lang="en-US" i="1" u="sng" dirty="0" err="1"/>
              <a:t>processus</a:t>
            </a:r>
            <a:r>
              <a:rPr lang="en-US" i="1" u="sng" dirty="0"/>
              <a:t> </a:t>
            </a:r>
            <a:r>
              <a:rPr lang="en-US" i="1" u="sng" dirty="0" err="1"/>
              <a:t>d’intégration</a:t>
            </a:r>
            <a:r>
              <a:rPr lang="en-US" i="1" u="sng" dirty="0"/>
              <a:t> </a:t>
            </a:r>
            <a:r>
              <a:rPr lang="en-US" i="1" u="sng" dirty="0" err="1"/>
              <a:t>régionale</a:t>
            </a:r>
            <a:r>
              <a:rPr lang="en-US" i="1" u="sng" dirty="0"/>
              <a:t> ACP</a:t>
            </a:r>
            <a:r>
              <a:rPr lang="en-US" dirty="0"/>
              <a:t>: </a:t>
            </a:r>
            <a:r>
              <a:rPr lang="en-US" dirty="0" err="1"/>
              <a:t>Priorité</a:t>
            </a:r>
            <a:r>
              <a:rPr lang="en-US" dirty="0"/>
              <a:t> </a:t>
            </a:r>
            <a:r>
              <a:rPr lang="en-US" dirty="0" err="1"/>
              <a:t>est</a:t>
            </a:r>
            <a:r>
              <a:rPr lang="en-US" dirty="0"/>
              <a:t> </a:t>
            </a:r>
            <a:r>
              <a:rPr lang="en-US" dirty="0" err="1"/>
              <a:t>accordée</a:t>
            </a:r>
            <a:r>
              <a:rPr lang="en-US" dirty="0"/>
              <a:t> aux initiatives  </a:t>
            </a:r>
            <a:r>
              <a:rPr lang="en-US" dirty="0" err="1"/>
              <a:t>régionales</a:t>
            </a:r>
            <a:r>
              <a:rPr lang="en-US" dirty="0"/>
              <a:t> qui </a:t>
            </a:r>
            <a:r>
              <a:rPr lang="en-US" dirty="0" err="1"/>
              <a:t>renforcent</a:t>
            </a:r>
            <a:r>
              <a:rPr lang="en-US" dirty="0"/>
              <a:t> </a:t>
            </a:r>
            <a:r>
              <a:rPr lang="en-US" dirty="0" err="1"/>
              <a:t>l’intégration</a:t>
            </a:r>
            <a:r>
              <a:rPr lang="en-US" dirty="0"/>
              <a:t> </a:t>
            </a:r>
            <a:r>
              <a:rPr lang="en-US" dirty="0" err="1"/>
              <a:t>regionale</a:t>
            </a:r>
            <a:r>
              <a:rPr lang="en-US" dirty="0"/>
              <a:t> (ZLEC; </a:t>
            </a:r>
            <a:r>
              <a:rPr lang="en-US" dirty="0" err="1"/>
              <a:t>en</a:t>
            </a:r>
            <a:r>
              <a:rPr lang="en-US" dirty="0"/>
              <a:t> </a:t>
            </a:r>
            <a:r>
              <a:rPr lang="en-US" dirty="0" err="1"/>
              <a:t>cours</a:t>
            </a:r>
            <a:r>
              <a:rPr lang="en-US" dirty="0"/>
              <a:t> de </a:t>
            </a:r>
            <a:r>
              <a:rPr lang="en-US" dirty="0" err="1"/>
              <a:t>mise</a:t>
            </a:r>
            <a:r>
              <a:rPr lang="en-US" dirty="0"/>
              <a:t> </a:t>
            </a:r>
            <a:r>
              <a:rPr lang="en-US" dirty="0" err="1"/>
              <a:t>en</a:t>
            </a:r>
            <a:r>
              <a:rPr lang="en-US" dirty="0"/>
              <a:t> place </a:t>
            </a:r>
            <a:r>
              <a:rPr lang="en-US" dirty="0" err="1"/>
              <a:t>en</a:t>
            </a:r>
            <a:r>
              <a:rPr lang="en-US" dirty="0"/>
              <a:t> </a:t>
            </a:r>
            <a:r>
              <a:rPr lang="en-US" dirty="0" err="1"/>
              <a:t>Afrique</a:t>
            </a:r>
            <a:r>
              <a:rPr lang="en-US" dirty="0"/>
              <a:t>), y </a:t>
            </a:r>
            <a:r>
              <a:rPr lang="en-US" dirty="0" err="1"/>
              <a:t>compris</a:t>
            </a:r>
            <a:r>
              <a:rPr lang="en-US" dirty="0"/>
              <a:t> la </a:t>
            </a:r>
            <a:r>
              <a:rPr lang="en-US" dirty="0" err="1"/>
              <a:t>mise</a:t>
            </a:r>
            <a:r>
              <a:rPr lang="en-US" dirty="0"/>
              <a:t> </a:t>
            </a:r>
            <a:r>
              <a:rPr lang="en-US" dirty="0" err="1"/>
              <a:t>en</a:t>
            </a:r>
            <a:r>
              <a:rPr lang="en-US" dirty="0"/>
              <a:t> oeuvre des APE; </a:t>
            </a:r>
            <a:endParaRPr lang="fr-BE" dirty="0"/>
          </a:p>
          <a:p>
            <a:endParaRPr lang="en-US" dirty="0"/>
          </a:p>
          <a:p>
            <a:r>
              <a:rPr lang="en-US" dirty="0"/>
              <a:t>- </a:t>
            </a:r>
            <a:r>
              <a:rPr lang="en-US" i="1" u="sng" dirty="0" err="1"/>
              <a:t>Région</a:t>
            </a:r>
            <a:r>
              <a:rPr lang="en-US" i="1" u="sng" dirty="0"/>
              <a:t>/</a:t>
            </a:r>
            <a:r>
              <a:rPr lang="en-US" i="1" u="sng" dirty="0" err="1"/>
              <a:t>Etats</a:t>
            </a:r>
            <a:r>
              <a:rPr lang="en-US" i="1" u="sng" dirty="0"/>
              <a:t> </a:t>
            </a:r>
            <a:r>
              <a:rPr lang="en-US" i="1" u="sng" dirty="0" err="1"/>
              <a:t>vulnérables</a:t>
            </a:r>
            <a:r>
              <a:rPr lang="en-US" dirty="0"/>
              <a:t>: </a:t>
            </a:r>
            <a:r>
              <a:rPr lang="en-US" dirty="0" err="1"/>
              <a:t>priorité</a:t>
            </a:r>
            <a:r>
              <a:rPr lang="en-US" dirty="0"/>
              <a:t> aux pays les plus </a:t>
            </a:r>
            <a:r>
              <a:rPr lang="en-US" dirty="0" err="1"/>
              <a:t>vulnérables</a:t>
            </a:r>
            <a:r>
              <a:rPr lang="en-US" dirty="0"/>
              <a:t> et </a:t>
            </a:r>
            <a:r>
              <a:rPr lang="en-US" dirty="0" err="1"/>
              <a:t>fragiles</a:t>
            </a:r>
            <a:r>
              <a:rPr lang="en-US" dirty="0"/>
              <a:t>; </a:t>
            </a:r>
            <a:endParaRPr lang="fr-BE" dirty="0"/>
          </a:p>
          <a:p>
            <a:r>
              <a:rPr lang="en-US" dirty="0"/>
              <a:t> </a:t>
            </a:r>
            <a:endParaRPr lang="fr-BE" dirty="0"/>
          </a:p>
          <a:p>
            <a:r>
              <a:rPr lang="en-US" dirty="0"/>
              <a:t>- </a:t>
            </a:r>
            <a:r>
              <a:rPr lang="en-US" i="1" u="sng" dirty="0" err="1"/>
              <a:t>Création</a:t>
            </a:r>
            <a:r>
              <a:rPr lang="en-US" i="1" u="sng" dirty="0"/>
              <a:t> </a:t>
            </a:r>
            <a:r>
              <a:rPr lang="en-US" i="1" u="sng" dirty="0" err="1"/>
              <a:t>d’emplois</a:t>
            </a:r>
            <a:r>
              <a:rPr lang="en-US" i="1" u="sng" dirty="0"/>
              <a:t> durables</a:t>
            </a:r>
            <a:r>
              <a:rPr lang="en-US" dirty="0"/>
              <a:t>: </a:t>
            </a:r>
            <a:r>
              <a:rPr lang="en-US" dirty="0" err="1"/>
              <a:t>rechercher</a:t>
            </a:r>
            <a:r>
              <a:rPr lang="en-US" dirty="0"/>
              <a:t> un impact </a:t>
            </a:r>
            <a:r>
              <a:rPr lang="en-US" dirty="0" err="1"/>
              <a:t>industriel</a:t>
            </a:r>
            <a:r>
              <a:rPr lang="en-US" dirty="0"/>
              <a:t> et socio-</a:t>
            </a:r>
            <a:r>
              <a:rPr lang="en-US" dirty="0" err="1"/>
              <a:t>économique</a:t>
            </a:r>
            <a:r>
              <a:rPr lang="en-US" dirty="0"/>
              <a:t>, </a:t>
            </a:r>
            <a:r>
              <a:rPr lang="en-US" dirty="0" err="1"/>
              <a:t>particulièrement</a:t>
            </a:r>
            <a:r>
              <a:rPr lang="en-US" dirty="0"/>
              <a:t> pour la creation </a:t>
            </a:r>
            <a:r>
              <a:rPr lang="en-US" dirty="0" err="1"/>
              <a:t>d’emplois</a:t>
            </a:r>
            <a:r>
              <a:rPr lang="en-US" dirty="0"/>
              <a:t> durables pour les </a:t>
            </a:r>
            <a:r>
              <a:rPr lang="en-US" dirty="0" err="1"/>
              <a:t>jeunes</a:t>
            </a:r>
            <a:r>
              <a:rPr lang="en-US" dirty="0"/>
              <a:t> et les femmes;</a:t>
            </a:r>
            <a:endParaRPr lang="fr-BE" dirty="0"/>
          </a:p>
          <a:p>
            <a:r>
              <a:rPr lang="en-US" dirty="0"/>
              <a:t> </a:t>
            </a:r>
          </a:p>
          <a:p>
            <a:r>
              <a:rPr lang="en-US" dirty="0"/>
              <a:t>- </a:t>
            </a:r>
            <a:r>
              <a:rPr lang="en-US" i="1" u="sng" dirty="0" err="1"/>
              <a:t>Développement</a:t>
            </a:r>
            <a:r>
              <a:rPr lang="en-US" i="1" u="sng" dirty="0"/>
              <a:t> des </a:t>
            </a:r>
            <a:r>
              <a:rPr lang="en-US" i="1" u="sng" dirty="0" err="1"/>
              <a:t>compétences</a:t>
            </a:r>
            <a:r>
              <a:rPr lang="en-US" i="1" u="sng" dirty="0"/>
              <a:t> </a:t>
            </a:r>
            <a:r>
              <a:rPr lang="en-US" i="1" u="sng" dirty="0" err="1"/>
              <a:t>liées</a:t>
            </a:r>
            <a:r>
              <a:rPr lang="en-US" i="1" u="sng" dirty="0"/>
              <a:t> aux nouveaux métiers: </a:t>
            </a:r>
            <a:r>
              <a:rPr lang="en-US" dirty="0" err="1"/>
              <a:t>une</a:t>
            </a:r>
            <a:r>
              <a:rPr lang="en-US" dirty="0"/>
              <a:t> </a:t>
            </a:r>
            <a:r>
              <a:rPr lang="en-US" dirty="0" err="1"/>
              <a:t>composante</a:t>
            </a:r>
            <a:r>
              <a:rPr lang="en-US" dirty="0"/>
              <a:t>/</a:t>
            </a:r>
            <a:r>
              <a:rPr lang="en-US" dirty="0" err="1"/>
              <a:t>facilité</a:t>
            </a:r>
            <a:r>
              <a:rPr lang="en-US" dirty="0"/>
              <a:t> </a:t>
            </a:r>
            <a:r>
              <a:rPr lang="en-US" dirty="0" err="1"/>
              <a:t>d’assistance</a:t>
            </a:r>
            <a:r>
              <a:rPr lang="en-US" dirty="0"/>
              <a:t> technique </a:t>
            </a:r>
            <a:r>
              <a:rPr lang="en-US" dirty="0" err="1"/>
              <a:t>disponible</a:t>
            </a:r>
            <a:r>
              <a:rPr lang="en-US" dirty="0"/>
              <a:t> pour </a:t>
            </a:r>
            <a:r>
              <a:rPr lang="en-US" dirty="0" err="1"/>
              <a:t>répondre</a:t>
            </a:r>
            <a:r>
              <a:rPr lang="en-US" dirty="0"/>
              <a:t> aux </a:t>
            </a:r>
            <a:r>
              <a:rPr lang="en-US" dirty="0" err="1"/>
              <a:t>demandes</a:t>
            </a:r>
            <a:r>
              <a:rPr lang="en-US" dirty="0"/>
              <a:t> des regions/pays ACP.</a:t>
            </a:r>
            <a:endParaRPr lang="fr-BE" dirty="0"/>
          </a:p>
          <a:p>
            <a:endParaRPr lang="fr-BE" dirty="0"/>
          </a:p>
        </p:txBody>
      </p:sp>
      <p:graphicFrame>
        <p:nvGraphicFramePr>
          <p:cNvPr id="4" name="Tableau 3">
            <a:extLst>
              <a:ext uri="{FF2B5EF4-FFF2-40B4-BE49-F238E27FC236}">
                <a16:creationId xmlns:a16="http://schemas.microsoft.com/office/drawing/2014/main" id="{097A9C49-529D-4D2B-B4FB-90E7BC3C2EB0}"/>
              </a:ext>
            </a:extLst>
          </p:cNvPr>
          <p:cNvGraphicFramePr/>
          <p:nvPr>
            <p:extLst>
              <p:ext uri="{D42A27DB-BD31-4B8C-83A1-F6EECF244321}">
                <p14:modId xmlns:p14="http://schemas.microsoft.com/office/powerpoint/2010/main" val="3737375390"/>
              </p:ext>
            </p:extLst>
          </p:nvPr>
        </p:nvGraphicFramePr>
        <p:xfrm>
          <a:off x="5342964" y="6381328"/>
          <a:ext cx="3801035" cy="449778"/>
        </p:xfrm>
        <a:graphic>
          <a:graphicData uri="http://schemas.openxmlformats.org/drawingml/2006/table">
            <a:tbl>
              <a:tblPr firstRow="1" firstCol="1" bandRow="1">
                <a:tableStyleId>{5C22544A-7EE6-4342-B048-85BDC9FD1C3A}</a:tableStyleId>
              </a:tblPr>
              <a:tblGrid>
                <a:gridCol w="3801035">
                  <a:extLst>
                    <a:ext uri="{9D8B030D-6E8A-4147-A177-3AD203B41FA5}">
                      <a16:colId xmlns:a16="http://schemas.microsoft.com/office/drawing/2014/main" val="439655944"/>
                    </a:ext>
                  </a:extLst>
                </a:gridCol>
              </a:tblGrid>
              <a:tr h="449778">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362663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6C4C6D9-1578-46C6-BA3A-335B9641CB92}"/>
              </a:ext>
            </a:extLst>
          </p:cNvPr>
          <p:cNvGraphicFramePr>
            <a:graphicFrameLocks noGrp="1"/>
          </p:cNvGraphicFramePr>
          <p:nvPr>
            <p:ph sz="quarter" idx="10"/>
            <p:extLst>
              <p:ext uri="{D42A27DB-BD31-4B8C-83A1-F6EECF244321}">
                <p14:modId xmlns:p14="http://schemas.microsoft.com/office/powerpoint/2010/main" val="3637260444"/>
              </p:ext>
            </p:extLst>
          </p:nvPr>
        </p:nvGraphicFramePr>
        <p:xfrm>
          <a:off x="119624" y="1700609"/>
          <a:ext cx="9024373" cy="4923131"/>
        </p:xfrm>
        <a:graphic>
          <a:graphicData uri="http://schemas.openxmlformats.org/drawingml/2006/table">
            <a:tbl>
              <a:tblPr firstRow="1" bandRow="1">
                <a:tableStyleId>{5C22544A-7EE6-4342-B048-85BDC9FD1C3A}</a:tableStyleId>
              </a:tblPr>
              <a:tblGrid>
                <a:gridCol w="3887175">
                  <a:extLst>
                    <a:ext uri="{9D8B030D-6E8A-4147-A177-3AD203B41FA5}">
                      <a16:colId xmlns:a16="http://schemas.microsoft.com/office/drawing/2014/main" val="2591941722"/>
                    </a:ext>
                  </a:extLst>
                </a:gridCol>
                <a:gridCol w="5137198">
                  <a:extLst>
                    <a:ext uri="{9D8B030D-6E8A-4147-A177-3AD203B41FA5}">
                      <a16:colId xmlns:a16="http://schemas.microsoft.com/office/drawing/2014/main" val="327071164"/>
                    </a:ext>
                  </a:extLst>
                </a:gridCol>
              </a:tblGrid>
              <a:tr h="991211">
                <a:tc>
                  <a:txBody>
                    <a:bodyPr/>
                    <a:lstStyle/>
                    <a:p>
                      <a:r>
                        <a:rPr lang="fr-BE" dirty="0"/>
                        <a:t>Programme intégré: Approche « clusters » (Consortium d’agences d’exécution)</a:t>
                      </a:r>
                    </a:p>
                  </a:txBody>
                  <a:tcPr/>
                </a:tc>
                <a:tc>
                  <a:txBody>
                    <a:bodyPr/>
                    <a:lstStyle/>
                    <a:p>
                      <a:r>
                        <a:rPr lang="fr-BE" dirty="0"/>
                        <a:t>Coordination &amp; Synergie</a:t>
                      </a:r>
                    </a:p>
                  </a:txBody>
                  <a:tcPr/>
                </a:tc>
                <a:extLst>
                  <a:ext uri="{0D108BD9-81ED-4DB2-BD59-A6C34878D82A}">
                    <a16:rowId xmlns:a16="http://schemas.microsoft.com/office/drawing/2014/main" val="19273605"/>
                  </a:ext>
                </a:extLst>
              </a:tr>
              <a:tr h="3689508">
                <a:tc>
                  <a:txBody>
                    <a:bodyPr/>
                    <a:lstStyle/>
                    <a:p>
                      <a:endParaRPr lang="fr-BE" sz="900"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r>
                        <a:rPr lang="fr-BE" dirty="0"/>
                        <a:t>Une agence d’exécution Team Leader</a:t>
                      </a:r>
                    </a:p>
                    <a:p>
                      <a:endParaRPr lang="fr-BE" sz="900" dirty="0"/>
                    </a:p>
                    <a:p>
                      <a:r>
                        <a:rPr lang="fr-BE" i="1" u="sng" dirty="0"/>
                        <a:t>Clusters en cours</a:t>
                      </a:r>
                      <a:r>
                        <a:rPr lang="fr-BE" dirty="0"/>
                        <a:t> : Environnement des affaires et CVR; Ressources minérales; Autonomisation des Femmes &amp; Emplois jeunes</a:t>
                      </a:r>
                    </a:p>
                  </a:txBody>
                  <a:tcPr/>
                </a:tc>
                <a:tc>
                  <a:txBody>
                    <a:bodyPr/>
                    <a:lstStyle/>
                    <a:p>
                      <a:r>
                        <a:rPr lang="fr-BE" dirty="0"/>
                        <a:t>- </a:t>
                      </a:r>
                      <a:r>
                        <a:rPr lang="fr-BE" i="1" u="sng" dirty="0"/>
                        <a:t>UGP unique basée à Bruxelles</a:t>
                      </a:r>
                      <a:r>
                        <a:rPr lang="fr-BE" dirty="0"/>
                        <a:t>: équipe dédiée au programme (contacts réguliers avec Sec ACP, CE et les FPR DSP)</a:t>
                      </a:r>
                    </a:p>
                    <a:p>
                      <a:endParaRPr lang="fr-BE" sz="900" dirty="0"/>
                    </a:p>
                    <a:p>
                      <a:pPr marL="285750" indent="-285750">
                        <a:buFontTx/>
                        <a:buChar char="-"/>
                      </a:pPr>
                      <a:r>
                        <a:rPr lang="fr-BE" i="1" u="sng" dirty="0" err="1"/>
                        <a:t>CoPil</a:t>
                      </a:r>
                      <a:r>
                        <a:rPr lang="fr-BE" i="1" u="sng" dirty="0"/>
                        <a:t> (supervision et coordination): </a:t>
                      </a:r>
                      <a:r>
                        <a:rPr lang="fr-BE" dirty="0"/>
                        <a:t>réunions tous les 6 mois au moins ; Composition: ACP, CE et agences d’exécution (les PFR et le secteur privé régional, le cas échéant)</a:t>
                      </a:r>
                    </a:p>
                    <a:p>
                      <a:pPr marL="285750" indent="-285750">
                        <a:buFontTx/>
                        <a:buChar char="-"/>
                      </a:pPr>
                      <a:r>
                        <a:rPr lang="fr-BE" i="1" u="sng" dirty="0"/>
                        <a:t>Comité techniques</a:t>
                      </a:r>
                      <a:r>
                        <a:rPr lang="fr-BE" dirty="0"/>
                        <a:t>: réunions régulières; ACP &amp; CE</a:t>
                      </a:r>
                    </a:p>
                    <a:p>
                      <a:r>
                        <a:rPr lang="fr-BE" dirty="0"/>
                        <a:t>- </a:t>
                      </a:r>
                      <a:r>
                        <a:rPr lang="fr-BE" i="1" u="sng" dirty="0"/>
                        <a:t>Structure consultative (rôle stratégique): </a:t>
                      </a:r>
                      <a:r>
                        <a:rPr lang="fr-BE" dirty="0"/>
                        <a:t>réunion annuelle pour orientation et recommandations de mise en œuvre; composé des membres du </a:t>
                      </a:r>
                      <a:r>
                        <a:rPr lang="fr-BE" dirty="0" err="1"/>
                        <a:t>CoPil</a:t>
                      </a:r>
                      <a:r>
                        <a:rPr lang="fr-BE" dirty="0"/>
                        <a:t>, </a:t>
                      </a:r>
                      <a:r>
                        <a:rPr lang="fr-BE" dirty="0" err="1"/>
                        <a:t>CERs</a:t>
                      </a:r>
                      <a:r>
                        <a:rPr lang="fr-BE" dirty="0"/>
                        <a:t>/PFR DSP, DUE mandatées.</a:t>
                      </a:r>
                    </a:p>
                  </a:txBody>
                  <a:tcPr/>
                </a:tc>
                <a:extLst>
                  <a:ext uri="{0D108BD9-81ED-4DB2-BD59-A6C34878D82A}">
                    <a16:rowId xmlns:a16="http://schemas.microsoft.com/office/drawing/2014/main" val="912891536"/>
                  </a:ext>
                </a:extLst>
              </a:tr>
            </a:tbl>
          </a:graphicData>
        </a:graphic>
      </p:graphicFrame>
      <p:sp>
        <p:nvSpPr>
          <p:cNvPr id="5" name="Espace réservé du contenu 1">
            <a:extLst>
              <a:ext uri="{FF2B5EF4-FFF2-40B4-BE49-F238E27FC236}">
                <a16:creationId xmlns:a16="http://schemas.microsoft.com/office/drawing/2014/main" id="{147804A8-1711-4742-B767-C07D1D878622}"/>
              </a:ext>
            </a:extLst>
          </p:cNvPr>
          <p:cNvSpPr txBox="1">
            <a:spLocks/>
          </p:cNvSpPr>
          <p:nvPr/>
        </p:nvSpPr>
        <p:spPr>
          <a:xfrm>
            <a:off x="119625" y="1158235"/>
            <a:ext cx="9024373" cy="507549"/>
          </a:xfrm>
          <a:prstGeom prst="rect">
            <a:avLst/>
          </a:prstGeom>
        </p:spPr>
        <p:txBody>
          <a:bodyPr vert="horz" lIns="0" tIns="45720" rIns="0" bIns="45720" rtlCol="0">
            <a:normAutofit fontScale="70000" lnSpcReduction="20000"/>
          </a:bodyPr>
          <a:lstStyle>
            <a:lvl1pPr marL="0" indent="0" algn="l" defTabSz="914400" rtl="0" eaLnBrk="1" latinLnBrk="0" hangingPunct="1">
              <a:spcBef>
                <a:spcPct val="20000"/>
              </a:spcBef>
              <a:buFont typeface="Arial" pitchFamily="34" charset="0"/>
              <a:buNone/>
              <a:defRPr sz="2400" b="1" kern="1200">
                <a:solidFill>
                  <a:srgbClr val="EC6B1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2. </a:t>
            </a:r>
            <a:r>
              <a:rPr lang="en-US" dirty="0" err="1"/>
              <a:t>Priorités</a:t>
            </a:r>
            <a:r>
              <a:rPr lang="en-US" dirty="0"/>
              <a:t> </a:t>
            </a:r>
            <a:r>
              <a:rPr lang="en-US" dirty="0" err="1"/>
              <a:t>d’intervention</a:t>
            </a:r>
            <a:r>
              <a:rPr lang="en-US" dirty="0"/>
              <a:t>, </a:t>
            </a:r>
            <a:r>
              <a:rPr lang="en-US" dirty="0" err="1"/>
              <a:t>piliers</a:t>
            </a:r>
            <a:r>
              <a:rPr lang="en-US" dirty="0"/>
              <a:t> </a:t>
            </a:r>
            <a:r>
              <a:rPr lang="en-US" dirty="0" err="1"/>
              <a:t>stragétiques</a:t>
            </a:r>
            <a:r>
              <a:rPr lang="en-US" dirty="0"/>
              <a:t>  et </a:t>
            </a:r>
            <a:r>
              <a:rPr lang="en-US" dirty="0" err="1"/>
              <a:t>principes</a:t>
            </a:r>
            <a:r>
              <a:rPr lang="en-US" dirty="0"/>
              <a:t> </a:t>
            </a:r>
            <a:r>
              <a:rPr lang="en-US" dirty="0" err="1"/>
              <a:t>directeurs</a:t>
            </a:r>
            <a:r>
              <a:rPr lang="en-US" dirty="0"/>
              <a:t> de </a:t>
            </a:r>
            <a:r>
              <a:rPr lang="en-US" dirty="0" err="1"/>
              <a:t>mise</a:t>
            </a:r>
            <a:r>
              <a:rPr lang="en-US" dirty="0"/>
              <a:t> </a:t>
            </a:r>
            <a:r>
              <a:rPr lang="en-US" dirty="0" err="1"/>
              <a:t>en</a:t>
            </a:r>
            <a:r>
              <a:rPr lang="en-US" dirty="0"/>
              <a:t> oeuvre (suite): </a:t>
            </a:r>
            <a:r>
              <a:rPr lang="en-US" dirty="0" err="1"/>
              <a:t>modèle</a:t>
            </a:r>
            <a:r>
              <a:rPr lang="en-US" dirty="0"/>
              <a:t> de </a:t>
            </a:r>
            <a:r>
              <a:rPr lang="en-US" dirty="0" err="1"/>
              <a:t>gouvernance</a:t>
            </a:r>
            <a:endParaRPr lang="fr-BE" dirty="0"/>
          </a:p>
          <a:p>
            <a:endParaRPr lang="fr-BE" dirty="0"/>
          </a:p>
        </p:txBody>
      </p:sp>
      <p:sp>
        <p:nvSpPr>
          <p:cNvPr id="6" name="Ellipse 5">
            <a:extLst>
              <a:ext uri="{FF2B5EF4-FFF2-40B4-BE49-F238E27FC236}">
                <a16:creationId xmlns:a16="http://schemas.microsoft.com/office/drawing/2014/main" id="{B42DD5B8-3737-4761-97B4-83703FE76E1E}"/>
              </a:ext>
            </a:extLst>
          </p:cNvPr>
          <p:cNvSpPr/>
          <p:nvPr/>
        </p:nvSpPr>
        <p:spPr>
          <a:xfrm>
            <a:off x="1141905" y="3429000"/>
            <a:ext cx="896882" cy="774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a:extLst>
              <a:ext uri="{FF2B5EF4-FFF2-40B4-BE49-F238E27FC236}">
                <a16:creationId xmlns:a16="http://schemas.microsoft.com/office/drawing/2014/main" id="{6F359F69-150A-4188-AFC2-E493286E9C70}"/>
              </a:ext>
            </a:extLst>
          </p:cNvPr>
          <p:cNvSpPr/>
          <p:nvPr/>
        </p:nvSpPr>
        <p:spPr>
          <a:xfrm>
            <a:off x="1181023" y="4233790"/>
            <a:ext cx="995036" cy="906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id="{21847110-37BC-4253-9047-A9D3E577D38D}"/>
              </a:ext>
            </a:extLst>
          </p:cNvPr>
          <p:cNvSpPr/>
          <p:nvPr/>
        </p:nvSpPr>
        <p:spPr>
          <a:xfrm>
            <a:off x="2103771" y="3267472"/>
            <a:ext cx="969170" cy="694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a:extLst>
              <a:ext uri="{FF2B5EF4-FFF2-40B4-BE49-F238E27FC236}">
                <a16:creationId xmlns:a16="http://schemas.microsoft.com/office/drawing/2014/main" id="{27447895-2786-4F23-A0F2-8B1BA26B03A6}"/>
              </a:ext>
            </a:extLst>
          </p:cNvPr>
          <p:cNvSpPr/>
          <p:nvPr/>
        </p:nvSpPr>
        <p:spPr>
          <a:xfrm>
            <a:off x="2176058" y="3991581"/>
            <a:ext cx="896883" cy="733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orme libre : forme 12">
            <a:extLst>
              <a:ext uri="{FF2B5EF4-FFF2-40B4-BE49-F238E27FC236}">
                <a16:creationId xmlns:a16="http://schemas.microsoft.com/office/drawing/2014/main" id="{93233B06-6D98-4FE6-AD3D-1AA0E5247ED1}"/>
              </a:ext>
            </a:extLst>
          </p:cNvPr>
          <p:cNvSpPr/>
          <p:nvPr/>
        </p:nvSpPr>
        <p:spPr>
          <a:xfrm>
            <a:off x="2988912" y="3429000"/>
            <a:ext cx="208420" cy="1143000"/>
          </a:xfrm>
          <a:custGeom>
            <a:avLst/>
            <a:gdLst>
              <a:gd name="connsiteX0" fmla="*/ 89647 w 251060"/>
              <a:gd name="connsiteY0" fmla="*/ 0 h 1111624"/>
              <a:gd name="connsiteX1" fmla="*/ 143435 w 251060"/>
              <a:gd name="connsiteY1" fmla="*/ 179295 h 1111624"/>
              <a:gd name="connsiteX2" fmla="*/ 215153 w 251060"/>
              <a:gd name="connsiteY2" fmla="*/ 340659 h 1111624"/>
              <a:gd name="connsiteX3" fmla="*/ 251011 w 251060"/>
              <a:gd name="connsiteY3" fmla="*/ 609600 h 1111624"/>
              <a:gd name="connsiteX4" fmla="*/ 233082 w 251060"/>
              <a:gd name="connsiteY4" fmla="*/ 842683 h 1111624"/>
              <a:gd name="connsiteX5" fmla="*/ 107576 w 251060"/>
              <a:gd name="connsiteY5" fmla="*/ 986118 h 1111624"/>
              <a:gd name="connsiteX6" fmla="*/ 53788 w 251060"/>
              <a:gd name="connsiteY6" fmla="*/ 1093695 h 1111624"/>
              <a:gd name="connsiteX7" fmla="*/ 0 w 251060"/>
              <a:gd name="connsiteY7" fmla="*/ 1111624 h 111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060" h="1111624">
                <a:moveTo>
                  <a:pt x="89647" y="0"/>
                </a:moveTo>
                <a:cubicBezTo>
                  <a:pt x="128985" y="275371"/>
                  <a:pt x="74772" y="24803"/>
                  <a:pt x="143435" y="179295"/>
                </a:cubicBezTo>
                <a:cubicBezTo>
                  <a:pt x="228780" y="371321"/>
                  <a:pt x="134000" y="218931"/>
                  <a:pt x="215153" y="340659"/>
                </a:cubicBezTo>
                <a:cubicBezTo>
                  <a:pt x="241566" y="446315"/>
                  <a:pt x="251011" y="468478"/>
                  <a:pt x="251011" y="609600"/>
                </a:cubicBezTo>
                <a:cubicBezTo>
                  <a:pt x="251011" y="687524"/>
                  <a:pt x="252913" y="767325"/>
                  <a:pt x="233082" y="842683"/>
                </a:cubicBezTo>
                <a:cubicBezTo>
                  <a:pt x="210830" y="927242"/>
                  <a:pt x="166513" y="946826"/>
                  <a:pt x="107576" y="986118"/>
                </a:cubicBezTo>
                <a:cubicBezTo>
                  <a:pt x="95765" y="1021552"/>
                  <a:pt x="85385" y="1068417"/>
                  <a:pt x="53788" y="1093695"/>
                </a:cubicBezTo>
                <a:cubicBezTo>
                  <a:pt x="39030" y="1105501"/>
                  <a:pt x="0" y="1111624"/>
                  <a:pt x="0" y="11116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orme libre : forme 13">
            <a:extLst>
              <a:ext uri="{FF2B5EF4-FFF2-40B4-BE49-F238E27FC236}">
                <a16:creationId xmlns:a16="http://schemas.microsoft.com/office/drawing/2014/main" id="{5728C5AA-69F5-40A5-B7C8-78DA2AA8E298}"/>
              </a:ext>
            </a:extLst>
          </p:cNvPr>
          <p:cNvSpPr/>
          <p:nvPr/>
        </p:nvSpPr>
        <p:spPr>
          <a:xfrm>
            <a:off x="950259" y="3747247"/>
            <a:ext cx="340659" cy="1201271"/>
          </a:xfrm>
          <a:custGeom>
            <a:avLst/>
            <a:gdLst>
              <a:gd name="connsiteX0" fmla="*/ 197223 w 340659"/>
              <a:gd name="connsiteY0" fmla="*/ 0 h 1201271"/>
              <a:gd name="connsiteX1" fmla="*/ 125506 w 340659"/>
              <a:gd name="connsiteY1" fmla="*/ 89647 h 1201271"/>
              <a:gd name="connsiteX2" fmla="*/ 35859 w 340659"/>
              <a:gd name="connsiteY2" fmla="*/ 197224 h 1201271"/>
              <a:gd name="connsiteX3" fmla="*/ 0 w 340659"/>
              <a:gd name="connsiteY3" fmla="*/ 448235 h 1201271"/>
              <a:gd name="connsiteX4" fmla="*/ 17929 w 340659"/>
              <a:gd name="connsiteY4" fmla="*/ 914400 h 1201271"/>
              <a:gd name="connsiteX5" fmla="*/ 35859 w 340659"/>
              <a:gd name="connsiteY5" fmla="*/ 968188 h 1201271"/>
              <a:gd name="connsiteX6" fmla="*/ 71717 w 340659"/>
              <a:gd name="connsiteY6" fmla="*/ 1021977 h 1201271"/>
              <a:gd name="connsiteX7" fmla="*/ 125506 w 340659"/>
              <a:gd name="connsiteY7" fmla="*/ 1057835 h 1201271"/>
              <a:gd name="connsiteX8" fmla="*/ 215153 w 340659"/>
              <a:gd name="connsiteY8" fmla="*/ 1147482 h 1201271"/>
              <a:gd name="connsiteX9" fmla="*/ 340659 w 340659"/>
              <a:gd name="connsiteY9" fmla="*/ 1201271 h 120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659" h="1201271">
                <a:moveTo>
                  <a:pt x="197223" y="0"/>
                </a:moveTo>
                <a:cubicBezTo>
                  <a:pt x="173317" y="29882"/>
                  <a:pt x="150706" y="60847"/>
                  <a:pt x="125506" y="89647"/>
                </a:cubicBezTo>
                <a:cubicBezTo>
                  <a:pt x="28871" y="200087"/>
                  <a:pt x="109245" y="87141"/>
                  <a:pt x="35859" y="197224"/>
                </a:cubicBezTo>
                <a:cubicBezTo>
                  <a:pt x="19306" y="279988"/>
                  <a:pt x="0" y="363051"/>
                  <a:pt x="0" y="448235"/>
                </a:cubicBezTo>
                <a:cubicBezTo>
                  <a:pt x="0" y="603738"/>
                  <a:pt x="7230" y="759265"/>
                  <a:pt x="17929" y="914400"/>
                </a:cubicBezTo>
                <a:cubicBezTo>
                  <a:pt x="19229" y="933254"/>
                  <a:pt x="27407" y="951284"/>
                  <a:pt x="35859" y="968188"/>
                </a:cubicBezTo>
                <a:cubicBezTo>
                  <a:pt x="45496" y="987462"/>
                  <a:pt x="56480" y="1006740"/>
                  <a:pt x="71717" y="1021977"/>
                </a:cubicBezTo>
                <a:cubicBezTo>
                  <a:pt x="86954" y="1037214"/>
                  <a:pt x="107576" y="1045882"/>
                  <a:pt x="125506" y="1057835"/>
                </a:cubicBezTo>
                <a:cubicBezTo>
                  <a:pt x="158220" y="1106906"/>
                  <a:pt x="158533" y="1122318"/>
                  <a:pt x="215153" y="1147482"/>
                </a:cubicBezTo>
                <a:cubicBezTo>
                  <a:pt x="353865" y="1209132"/>
                  <a:pt x="290832" y="1151444"/>
                  <a:pt x="340659" y="1201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orme libre : forme 14">
            <a:extLst>
              <a:ext uri="{FF2B5EF4-FFF2-40B4-BE49-F238E27FC236}">
                <a16:creationId xmlns:a16="http://schemas.microsoft.com/office/drawing/2014/main" id="{5FE152A6-35F3-4EA3-BB19-5D5FAFD2F17E}"/>
              </a:ext>
            </a:extLst>
          </p:cNvPr>
          <p:cNvSpPr/>
          <p:nvPr/>
        </p:nvSpPr>
        <p:spPr>
          <a:xfrm>
            <a:off x="1613647" y="3191435"/>
            <a:ext cx="1039906" cy="215153"/>
          </a:xfrm>
          <a:custGeom>
            <a:avLst/>
            <a:gdLst>
              <a:gd name="connsiteX0" fmla="*/ 0 w 1039906"/>
              <a:gd name="connsiteY0" fmla="*/ 215153 h 215153"/>
              <a:gd name="connsiteX1" fmla="*/ 89647 w 1039906"/>
              <a:gd name="connsiteY1" fmla="*/ 161365 h 215153"/>
              <a:gd name="connsiteX2" fmla="*/ 143435 w 1039906"/>
              <a:gd name="connsiteY2" fmla="*/ 143436 h 215153"/>
              <a:gd name="connsiteX3" fmla="*/ 251012 w 1039906"/>
              <a:gd name="connsiteY3" fmla="*/ 71718 h 215153"/>
              <a:gd name="connsiteX4" fmla="*/ 412377 w 1039906"/>
              <a:gd name="connsiteY4" fmla="*/ 53789 h 215153"/>
              <a:gd name="connsiteX5" fmla="*/ 627529 w 1039906"/>
              <a:gd name="connsiteY5" fmla="*/ 0 h 215153"/>
              <a:gd name="connsiteX6" fmla="*/ 914400 w 1039906"/>
              <a:gd name="connsiteY6" fmla="*/ 35859 h 215153"/>
              <a:gd name="connsiteX7" fmla="*/ 968188 w 1039906"/>
              <a:gd name="connsiteY7" fmla="*/ 71718 h 215153"/>
              <a:gd name="connsiteX8" fmla="*/ 1039906 w 1039906"/>
              <a:gd name="connsiteY8" fmla="*/ 125506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906" h="215153">
                <a:moveTo>
                  <a:pt x="0" y="215153"/>
                </a:moveTo>
                <a:cubicBezTo>
                  <a:pt x="29882" y="197224"/>
                  <a:pt x="58478" y="176950"/>
                  <a:pt x="89647" y="161365"/>
                </a:cubicBezTo>
                <a:cubicBezTo>
                  <a:pt x="106551" y="152913"/>
                  <a:pt x="126914" y="152614"/>
                  <a:pt x="143435" y="143436"/>
                </a:cubicBezTo>
                <a:cubicBezTo>
                  <a:pt x="181109" y="122506"/>
                  <a:pt x="208178" y="76477"/>
                  <a:pt x="251012" y="71718"/>
                </a:cubicBezTo>
                <a:lnTo>
                  <a:pt x="412377" y="53789"/>
                </a:lnTo>
                <a:cubicBezTo>
                  <a:pt x="554441" y="6434"/>
                  <a:pt x="482669" y="24144"/>
                  <a:pt x="627529" y="0"/>
                </a:cubicBezTo>
                <a:cubicBezTo>
                  <a:pt x="672006" y="3421"/>
                  <a:pt x="837000" y="-2841"/>
                  <a:pt x="914400" y="35859"/>
                </a:cubicBezTo>
                <a:cubicBezTo>
                  <a:pt x="933674" y="45496"/>
                  <a:pt x="948914" y="62081"/>
                  <a:pt x="968188" y="71718"/>
                </a:cubicBezTo>
                <a:cubicBezTo>
                  <a:pt x="1042040" y="108644"/>
                  <a:pt x="1008303" y="62298"/>
                  <a:pt x="1039906" y="1255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orme libre : forme 15">
            <a:extLst>
              <a:ext uri="{FF2B5EF4-FFF2-40B4-BE49-F238E27FC236}">
                <a16:creationId xmlns:a16="http://schemas.microsoft.com/office/drawing/2014/main" id="{EFC70614-C861-4CB5-9023-B93A7B8DA9F5}"/>
              </a:ext>
            </a:extLst>
          </p:cNvPr>
          <p:cNvSpPr/>
          <p:nvPr/>
        </p:nvSpPr>
        <p:spPr>
          <a:xfrm>
            <a:off x="1775012" y="4572000"/>
            <a:ext cx="1201407" cy="537882"/>
          </a:xfrm>
          <a:custGeom>
            <a:avLst/>
            <a:gdLst>
              <a:gd name="connsiteX0" fmla="*/ 0 w 1201407"/>
              <a:gd name="connsiteY0" fmla="*/ 484094 h 537882"/>
              <a:gd name="connsiteX1" fmla="*/ 143435 w 1201407"/>
              <a:gd name="connsiteY1" fmla="*/ 502024 h 537882"/>
              <a:gd name="connsiteX2" fmla="*/ 197223 w 1201407"/>
              <a:gd name="connsiteY2" fmla="*/ 519953 h 537882"/>
              <a:gd name="connsiteX3" fmla="*/ 286870 w 1201407"/>
              <a:gd name="connsiteY3" fmla="*/ 537882 h 537882"/>
              <a:gd name="connsiteX4" fmla="*/ 591670 w 1201407"/>
              <a:gd name="connsiteY4" fmla="*/ 519953 h 537882"/>
              <a:gd name="connsiteX5" fmla="*/ 753035 w 1201407"/>
              <a:gd name="connsiteY5" fmla="*/ 448235 h 537882"/>
              <a:gd name="connsiteX6" fmla="*/ 860612 w 1201407"/>
              <a:gd name="connsiteY6" fmla="*/ 412376 h 537882"/>
              <a:gd name="connsiteX7" fmla="*/ 968188 w 1201407"/>
              <a:gd name="connsiteY7" fmla="*/ 322729 h 537882"/>
              <a:gd name="connsiteX8" fmla="*/ 1004047 w 1201407"/>
              <a:gd name="connsiteY8" fmla="*/ 268941 h 537882"/>
              <a:gd name="connsiteX9" fmla="*/ 1057835 w 1201407"/>
              <a:gd name="connsiteY9" fmla="*/ 251012 h 537882"/>
              <a:gd name="connsiteX10" fmla="*/ 1111623 w 1201407"/>
              <a:gd name="connsiteY10" fmla="*/ 215153 h 537882"/>
              <a:gd name="connsiteX11" fmla="*/ 1183341 w 1201407"/>
              <a:gd name="connsiteY11" fmla="*/ 107576 h 537882"/>
              <a:gd name="connsiteX12" fmla="*/ 1201270 w 1201407"/>
              <a:gd name="connsiteY12" fmla="*/ 0 h 5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407" h="537882">
                <a:moveTo>
                  <a:pt x="0" y="484094"/>
                </a:moveTo>
                <a:cubicBezTo>
                  <a:pt x="47812" y="490071"/>
                  <a:pt x="96028" y="493405"/>
                  <a:pt x="143435" y="502024"/>
                </a:cubicBezTo>
                <a:cubicBezTo>
                  <a:pt x="162029" y="505405"/>
                  <a:pt x="178888" y="515369"/>
                  <a:pt x="197223" y="519953"/>
                </a:cubicBezTo>
                <a:cubicBezTo>
                  <a:pt x="226787" y="527344"/>
                  <a:pt x="256988" y="531906"/>
                  <a:pt x="286870" y="537882"/>
                </a:cubicBezTo>
                <a:cubicBezTo>
                  <a:pt x="388470" y="531906"/>
                  <a:pt x="490749" y="533117"/>
                  <a:pt x="591670" y="519953"/>
                </a:cubicBezTo>
                <a:cubicBezTo>
                  <a:pt x="742784" y="500243"/>
                  <a:pt x="654631" y="491970"/>
                  <a:pt x="753035" y="448235"/>
                </a:cubicBezTo>
                <a:cubicBezTo>
                  <a:pt x="787576" y="432883"/>
                  <a:pt x="829161" y="433343"/>
                  <a:pt x="860612" y="412376"/>
                </a:cubicBezTo>
                <a:cubicBezTo>
                  <a:pt x="913503" y="377116"/>
                  <a:pt x="925045" y="374501"/>
                  <a:pt x="968188" y="322729"/>
                </a:cubicBezTo>
                <a:cubicBezTo>
                  <a:pt x="981983" y="306175"/>
                  <a:pt x="987220" y="282402"/>
                  <a:pt x="1004047" y="268941"/>
                </a:cubicBezTo>
                <a:cubicBezTo>
                  <a:pt x="1018805" y="257135"/>
                  <a:pt x="1039906" y="256988"/>
                  <a:pt x="1057835" y="251012"/>
                </a:cubicBezTo>
                <a:cubicBezTo>
                  <a:pt x="1075764" y="239059"/>
                  <a:pt x="1097433" y="231370"/>
                  <a:pt x="1111623" y="215153"/>
                </a:cubicBezTo>
                <a:cubicBezTo>
                  <a:pt x="1140003" y="182719"/>
                  <a:pt x="1183341" y="107576"/>
                  <a:pt x="1183341" y="107576"/>
                </a:cubicBezTo>
                <a:cubicBezTo>
                  <a:pt x="1204169" y="24263"/>
                  <a:pt x="1201270" y="60500"/>
                  <a:pt x="120127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17" name="Tableau 16">
            <a:extLst>
              <a:ext uri="{FF2B5EF4-FFF2-40B4-BE49-F238E27FC236}">
                <a16:creationId xmlns:a16="http://schemas.microsoft.com/office/drawing/2014/main" id="{DC5735C5-1D6C-482A-AC35-4359AE47CD99}"/>
              </a:ext>
            </a:extLst>
          </p:cNvPr>
          <p:cNvGraphicFramePr/>
          <p:nvPr>
            <p:extLst>
              <p:ext uri="{D42A27DB-BD31-4B8C-83A1-F6EECF244321}">
                <p14:modId xmlns:p14="http://schemas.microsoft.com/office/powerpoint/2010/main" val="1315847326"/>
              </p:ext>
            </p:extLst>
          </p:nvPr>
        </p:nvGraphicFramePr>
        <p:xfrm>
          <a:off x="5292080" y="6381328"/>
          <a:ext cx="3851920" cy="476672"/>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endParaRPr lang="fr-B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Tree>
    <p:extLst>
      <p:ext uri="{BB962C8B-B14F-4D97-AF65-F5344CB8AC3E}">
        <p14:creationId xmlns:p14="http://schemas.microsoft.com/office/powerpoint/2010/main" val="402104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323528" y="1143224"/>
            <a:ext cx="8424936" cy="507549"/>
          </a:xfrm>
        </p:spPr>
        <p:txBody>
          <a:bodyPr>
            <a:normAutofit/>
          </a:bodyPr>
          <a:lstStyle/>
          <a:p>
            <a:r>
              <a:rPr lang="en-US" dirty="0"/>
              <a:t>3. </a:t>
            </a:r>
            <a:r>
              <a:rPr lang="en-US" dirty="0" err="1"/>
              <a:t>Programmation</a:t>
            </a:r>
            <a:r>
              <a:rPr lang="en-US" dirty="0"/>
              <a:t> des </a:t>
            </a:r>
            <a:r>
              <a:rPr lang="en-US" dirty="0" err="1"/>
              <a:t>ressources</a:t>
            </a:r>
            <a:r>
              <a:rPr lang="en-US" dirty="0"/>
              <a:t> DSP intra-ACP</a:t>
            </a:r>
            <a:endParaRPr lang="fr-FR" dirty="0"/>
          </a:p>
        </p:txBody>
      </p:sp>
      <p:sp>
        <p:nvSpPr>
          <p:cNvPr id="4" name="Espace réservé du texte 3"/>
          <p:cNvSpPr>
            <a:spLocks noGrp="1"/>
          </p:cNvSpPr>
          <p:nvPr>
            <p:ph type="body" sz="quarter" idx="12"/>
          </p:nvPr>
        </p:nvSpPr>
        <p:spPr>
          <a:xfrm>
            <a:off x="323528" y="1841192"/>
            <a:ext cx="8399214" cy="4326244"/>
          </a:xfrm>
        </p:spPr>
        <p:txBody>
          <a:bodyPr>
            <a:normAutofit/>
          </a:bodyPr>
          <a:lstStyle/>
          <a:p>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graphicFrame>
        <p:nvGraphicFramePr>
          <p:cNvPr id="3" name="Diagramme 2"/>
          <p:cNvGraphicFramePr/>
          <p:nvPr>
            <p:extLst>
              <p:ext uri="{D42A27DB-BD31-4B8C-83A1-F6EECF244321}">
                <p14:modId xmlns:p14="http://schemas.microsoft.com/office/powerpoint/2010/main" val="341377395"/>
              </p:ext>
            </p:extLst>
          </p:nvPr>
        </p:nvGraphicFramePr>
        <p:xfrm>
          <a:off x="178595" y="1650773"/>
          <a:ext cx="8858250" cy="470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au 5"/>
          <p:cNvGraphicFramePr/>
          <p:nvPr>
            <p:extLst>
              <p:ext uri="{D42A27DB-BD31-4B8C-83A1-F6EECF244321}">
                <p14:modId xmlns:p14="http://schemas.microsoft.com/office/powerpoint/2010/main" val="823746558"/>
              </p:ext>
            </p:extLst>
          </p:nvPr>
        </p:nvGraphicFramePr>
        <p:xfrm>
          <a:off x="5292080" y="6381328"/>
          <a:ext cx="3851920" cy="510223"/>
        </p:xfrm>
        <a:graphic>
          <a:graphicData uri="http://schemas.openxmlformats.org/drawingml/2006/table">
            <a:tbl>
              <a:tblPr firstRow="1" firstCol="1" bandRow="1">
                <a:tableStyleId>{5C22544A-7EE6-4342-B048-85BDC9FD1C3A}</a:tableStyleId>
              </a:tblPr>
              <a:tblGrid>
                <a:gridCol w="3851920">
                  <a:extLst>
                    <a:ext uri="{9D8B030D-6E8A-4147-A177-3AD203B41FA5}">
                      <a16:colId xmlns:a16="http://schemas.microsoft.com/office/drawing/2014/main" val="439655944"/>
                    </a:ext>
                  </a:extLst>
                </a:gridCol>
              </a:tblGrid>
              <a:tr h="476672">
                <a:tc>
                  <a:txBody>
                    <a:bodyPr/>
                    <a:lstStyle/>
                    <a:p>
                      <a:pPr algn="just">
                        <a:lnSpc>
                          <a:spcPct val="107000"/>
                        </a:lnSpc>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2016-17: EUR 286 millions-10 millions</a:t>
                      </a:r>
                    </a:p>
                    <a:p>
                      <a:pPr algn="just">
                        <a:lnSpc>
                          <a:spcPct val="107000"/>
                        </a:lnSpc>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SOLDE 2018: EUR 324 millions</a:t>
                      </a:r>
                      <a:endParaRPr lang="fr-BE"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71551"/>
                  </a:ext>
                </a:extLst>
              </a:tr>
            </a:tbl>
          </a:graphicData>
        </a:graphic>
      </p:graphicFrame>
      <p:sp>
        <p:nvSpPr>
          <p:cNvPr id="13" name="Source"/>
          <p:cNvSpPr>
            <a:spLocks noGrp="1"/>
          </p:cNvSpPr>
          <p:nvPr/>
        </p:nvSpPr>
        <p:spPr bwMode="auto">
          <a:xfrm>
            <a:off x="107156" y="1839071"/>
            <a:ext cx="2263872" cy="827022"/>
          </a:xfrm>
          <a:prstGeom prst="rect">
            <a:avLst/>
          </a:prstGeom>
          <a:solidFill>
            <a:schemeClr val="tx2">
              <a:lumMod val="20000"/>
              <a:lumOff val="80000"/>
            </a:schemeClr>
          </a:solid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400" b="1" dirty="0">
                <a:latin typeface="+mj-lt"/>
              </a:rPr>
              <a:t>EUR 130 millions</a:t>
            </a:r>
          </a:p>
          <a:p>
            <a:pPr lvl="0"/>
            <a:r>
              <a:rPr lang="en-US" sz="1400" b="1" dirty="0">
                <a:solidFill>
                  <a:srgbClr val="FF0000"/>
                </a:solidFill>
                <a:latin typeface="+mj-lt"/>
              </a:rPr>
              <a:t>- EUR 65 millions (2016)/-EUR 10 (FMI)</a:t>
            </a:r>
            <a:endParaRPr lang="en-CA" sz="1400" b="1" dirty="0">
              <a:solidFill>
                <a:srgbClr val="FF0000"/>
              </a:solidFill>
              <a:latin typeface="+mj-lt"/>
            </a:endParaRPr>
          </a:p>
        </p:txBody>
      </p:sp>
      <p:sp>
        <p:nvSpPr>
          <p:cNvPr id="15" name="Source"/>
          <p:cNvSpPr>
            <a:spLocks noGrp="1"/>
          </p:cNvSpPr>
          <p:nvPr/>
        </p:nvSpPr>
        <p:spPr bwMode="auto">
          <a:xfrm>
            <a:off x="6693180" y="1701526"/>
            <a:ext cx="2047499" cy="537712"/>
          </a:xfrm>
          <a:prstGeom prst="rect">
            <a:avLst/>
          </a:prstGeom>
          <a:solidFill>
            <a:schemeClr val="accent4">
              <a:lumMod val="40000"/>
              <a:lumOff val="60000"/>
            </a:schemeClr>
          </a:solid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200" b="1" dirty="0">
                <a:latin typeface="+mj-lt"/>
              </a:rPr>
              <a:t>EUR 50 millions</a:t>
            </a:r>
          </a:p>
          <a:p>
            <a:pPr lvl="0"/>
            <a:r>
              <a:rPr lang="en-US" sz="1200" b="1" dirty="0">
                <a:solidFill>
                  <a:srgbClr val="FF0000"/>
                </a:solidFill>
                <a:latin typeface="+mj-lt"/>
              </a:rPr>
              <a:t>- EUR 25 millions (2016)</a:t>
            </a:r>
            <a:endParaRPr lang="en-CA" sz="1200" b="1" dirty="0">
              <a:solidFill>
                <a:srgbClr val="FF0000"/>
              </a:solidFill>
              <a:latin typeface="+mj-lt"/>
            </a:endParaRPr>
          </a:p>
        </p:txBody>
      </p:sp>
      <p:cxnSp>
        <p:nvCxnSpPr>
          <p:cNvPr id="16" name="Connecteur : en angle 15"/>
          <p:cNvCxnSpPr>
            <a:cxnSpLocks/>
            <a:stCxn id="13" idx="3"/>
          </p:cNvCxnSpPr>
          <p:nvPr/>
        </p:nvCxnSpPr>
        <p:spPr>
          <a:xfrm flipV="1">
            <a:off x="2371028" y="2158322"/>
            <a:ext cx="665066" cy="9426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18" name="Encre 17"/>
              <p14:cNvContentPartPr/>
              <p14:nvPr/>
            </p14:nvContentPartPr>
            <p14:xfrm>
              <a:off x="4952884" y="2178555"/>
              <a:ext cx="360" cy="360"/>
            </p14:xfrm>
          </p:contentPart>
        </mc:Choice>
        <mc:Fallback xmlns="">
          <p:pic>
            <p:nvPicPr>
              <p:cNvPr id="18" name="Encre 17"/>
              <p:cNvPicPr/>
              <p:nvPr/>
            </p:nvPicPr>
            <p:blipFill/>
            <p:spPr/>
          </p:pic>
        </mc:Fallback>
      </mc:AlternateContent>
      <mc:AlternateContent xmlns:mc="http://schemas.openxmlformats.org/markup-compatibility/2006" xmlns:p14="http://schemas.microsoft.com/office/powerpoint/2010/main">
        <mc:Choice Requires="p14">
          <p:contentPart p14:bwMode="auto" r:id="rId8">
            <p14:nvContentPartPr>
              <p14:cNvPr id="19" name="Encre 18"/>
              <p14:cNvContentPartPr/>
              <p14:nvPr/>
            </p14:nvContentPartPr>
            <p14:xfrm>
              <a:off x="4952884" y="2178555"/>
              <a:ext cx="360" cy="360"/>
            </p14:xfrm>
          </p:contentPart>
        </mc:Choice>
        <mc:Fallback xmlns="">
          <p:pic>
            <p:nvPicPr>
              <p:cNvPr id="19" name="Encre 18"/>
              <p:cNvPicPr/>
              <p:nvPr/>
            </p:nvPicPr>
            <p:blipFill/>
            <p:spPr/>
          </p:pic>
        </mc:Fallback>
      </mc:AlternateContent>
      <mc:AlternateContent xmlns:mc="http://schemas.openxmlformats.org/markup-compatibility/2006" xmlns:p14="http://schemas.microsoft.com/office/powerpoint/2010/main">
        <mc:Choice Requires="p14">
          <p:contentPart p14:bwMode="auto" r:id="rId9">
            <p14:nvContentPartPr>
              <p14:cNvPr id="20" name="Encre 19"/>
              <p14:cNvContentPartPr/>
              <p14:nvPr/>
            </p14:nvContentPartPr>
            <p14:xfrm>
              <a:off x="4952884" y="2178555"/>
              <a:ext cx="360" cy="360"/>
            </p14:xfrm>
          </p:contentPart>
        </mc:Choice>
        <mc:Fallback xmlns="">
          <p:pic>
            <p:nvPicPr>
              <p:cNvPr id="20" name="Encre 19"/>
              <p:cNvPicPr/>
              <p:nvPr/>
            </p:nvPicPr>
            <p:blipFill/>
            <p:spPr/>
          </p:pic>
        </mc:Fallback>
      </mc:AlternateContent>
      <p:cxnSp>
        <p:nvCxnSpPr>
          <p:cNvPr id="26" name="Connecteur : en angle 25"/>
          <p:cNvCxnSpPr>
            <a:cxnSpLocks/>
            <a:endCxn id="15" idx="1"/>
          </p:cNvCxnSpPr>
          <p:nvPr/>
        </p:nvCxnSpPr>
        <p:spPr>
          <a:xfrm flipV="1">
            <a:off x="6250084" y="1970382"/>
            <a:ext cx="443096" cy="10336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0" name="Connecteur : en angle 29"/>
          <p:cNvCxnSpPr>
            <a:cxnSpLocks/>
          </p:cNvCxnSpPr>
          <p:nvPr/>
        </p:nvCxnSpPr>
        <p:spPr>
          <a:xfrm>
            <a:off x="2038493" y="5313512"/>
            <a:ext cx="665067" cy="16427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34" name="Source"/>
          <p:cNvSpPr>
            <a:spLocks noGrp="1"/>
          </p:cNvSpPr>
          <p:nvPr/>
        </p:nvSpPr>
        <p:spPr bwMode="auto">
          <a:xfrm>
            <a:off x="126210" y="5240669"/>
            <a:ext cx="2047499" cy="827022"/>
          </a:xfrm>
          <a:prstGeom prst="rect">
            <a:avLst/>
          </a:prstGeom>
          <a:solidFill>
            <a:schemeClr val="accent3">
              <a:lumMod val="40000"/>
              <a:lumOff val="60000"/>
            </a:schemeClr>
          </a:solid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400" b="1" dirty="0">
                <a:latin typeface="+mj-lt"/>
              </a:rPr>
              <a:t>EUR 400 millions</a:t>
            </a:r>
          </a:p>
          <a:p>
            <a:pPr lvl="0"/>
            <a:r>
              <a:rPr lang="en-US" sz="1400" b="1" dirty="0">
                <a:solidFill>
                  <a:srgbClr val="FF0000"/>
                </a:solidFill>
                <a:latin typeface="+mj-lt"/>
              </a:rPr>
              <a:t>- EUR 190 millions (2016-17)</a:t>
            </a:r>
            <a:endParaRPr lang="en-CA" sz="1400" b="1" dirty="0">
              <a:solidFill>
                <a:srgbClr val="FF0000"/>
              </a:solidFill>
              <a:latin typeface="+mj-lt"/>
            </a:endParaRPr>
          </a:p>
        </p:txBody>
      </p:sp>
      <p:cxnSp>
        <p:nvCxnSpPr>
          <p:cNvPr id="36" name="Connecteur : en angle 35"/>
          <p:cNvCxnSpPr>
            <a:cxnSpLocks/>
          </p:cNvCxnSpPr>
          <p:nvPr/>
        </p:nvCxnSpPr>
        <p:spPr>
          <a:xfrm flipV="1">
            <a:off x="6475789" y="5434310"/>
            <a:ext cx="443096" cy="232634"/>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0" name="Source"/>
          <p:cNvSpPr>
            <a:spLocks noGrp="1"/>
          </p:cNvSpPr>
          <p:nvPr/>
        </p:nvSpPr>
        <p:spPr bwMode="auto">
          <a:xfrm>
            <a:off x="6832294" y="5283025"/>
            <a:ext cx="2047499" cy="537712"/>
          </a:xfrm>
          <a:prstGeom prst="rect">
            <a:avLst/>
          </a:prstGeom>
          <a:solidFill>
            <a:schemeClr val="accent6">
              <a:lumMod val="60000"/>
              <a:lumOff val="40000"/>
            </a:schemeClr>
          </a:solid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Verdana" pitchFamily="34" charset="0"/>
                <a:ea typeface="+mn-ea"/>
                <a:cs typeface="+mn-cs"/>
              </a:defRPr>
            </a:lvl1pPr>
            <a:lvl2pPr marL="447675" indent="-80963"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400">
                <a:solidFill>
                  <a:schemeClr val="tx1"/>
                </a:solidFill>
                <a:latin typeface="Verdana" pitchFamily="34" charset="0"/>
              </a:defRPr>
            </a:lvl3pPr>
            <a:lvl4pPr marL="1144588" indent="-206375" algn="l" defTabSz="981075" rtl="0" eaLnBrk="0" fontAlgn="base" hangingPunct="0">
              <a:spcBef>
                <a:spcPct val="20000"/>
              </a:spcBef>
              <a:spcAft>
                <a:spcPct val="0"/>
              </a:spcAft>
              <a:buClr>
                <a:schemeClr val="tx1"/>
              </a:buClr>
              <a:buChar char="-"/>
              <a:defRPr sz="14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1200" b="1" dirty="0">
                <a:latin typeface="+mj-lt"/>
              </a:rPr>
              <a:t>EUR 20 millions</a:t>
            </a:r>
          </a:p>
          <a:p>
            <a:pPr lvl="0"/>
            <a:r>
              <a:rPr lang="en-US" sz="1200" b="1" dirty="0">
                <a:solidFill>
                  <a:srgbClr val="FF0000"/>
                </a:solidFill>
                <a:latin typeface="+mj-lt"/>
              </a:rPr>
              <a:t>- EUR 6 millions (2016)</a:t>
            </a:r>
            <a:endParaRPr lang="en-CA" sz="1200" b="1" dirty="0">
              <a:solidFill>
                <a:srgbClr val="FF0000"/>
              </a:solidFill>
              <a:latin typeface="+mj-lt"/>
            </a:endParaRPr>
          </a:p>
        </p:txBody>
      </p:sp>
    </p:spTree>
    <p:extLst>
      <p:ext uri="{BB962C8B-B14F-4D97-AF65-F5344CB8AC3E}">
        <p14:creationId xmlns:p14="http://schemas.microsoft.com/office/powerpoint/2010/main" val="45335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2602</Words>
  <Application>Microsoft Office PowerPoint</Application>
  <PresentationFormat>On-screen Show (4:3)</PresentationFormat>
  <Paragraphs>296</Paragraphs>
  <Slides>21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MS Mincho</vt:lpstr>
      <vt:lpstr>Arial</vt:lpstr>
      <vt:lpstr>Calibri</vt:lpstr>
      <vt:lpstr>DokChampa</vt:lpstr>
      <vt:lpstr>Helvetica</vt:lpstr>
      <vt:lpstr>Symbol</vt:lpstr>
      <vt:lpstr>Times New Roman</vt:lpstr>
      <vt:lpstr>Verdana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dc:creator>
  <cp:lastModifiedBy>Lucien Lundula</cp:lastModifiedBy>
  <cp:revision>260</cp:revision>
  <dcterms:created xsi:type="dcterms:W3CDTF">2014-11-09T09:54:16Z</dcterms:created>
  <dcterms:modified xsi:type="dcterms:W3CDTF">2018-02-21T09:27:02Z</dcterms:modified>
</cp:coreProperties>
</file>